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401"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698" r:id="rId23"/>
    <p:sldId id="697" r:id="rId24"/>
    <p:sldId id="338" r:id="rId25"/>
    <p:sldId id="339" r:id="rId26"/>
    <p:sldId id="340"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389913-68D1-4723-BCC9-29F84291662A}"/>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52CD302-8C4F-4936-BC83-95D2E99F10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F5B05CF-E644-4A28-B4A7-E62EB8B64887}"/>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5" name="页脚占位符 4">
            <a:extLst>
              <a:ext uri="{FF2B5EF4-FFF2-40B4-BE49-F238E27FC236}">
                <a16:creationId xmlns:a16="http://schemas.microsoft.com/office/drawing/2014/main" id="{7A0C916A-CC7D-41C7-A2A7-B0FAB2F05C1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B30F89F-FD4C-4FEE-A858-D059DFD23F43}"/>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3032959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2DC5B5-2D7D-4730-9704-00E4E906CAC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EF5CF45-EEEB-4076-A43C-895F894DF646}"/>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D352120-173A-48BD-A777-47EA6C65AF10}"/>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5" name="页脚占位符 4">
            <a:extLst>
              <a:ext uri="{FF2B5EF4-FFF2-40B4-BE49-F238E27FC236}">
                <a16:creationId xmlns:a16="http://schemas.microsoft.com/office/drawing/2014/main" id="{B65B1E68-89BE-4E6B-80E7-33718532987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68B8787-C83C-4C99-A8B8-B05A14F2E447}"/>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2258652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A1AAD87-0542-4100-A55F-109DE06CDAA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D234BC82-3636-4E55-BBC9-34C997E59A81}"/>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9402623-90C9-48A9-9F86-ED8D1A9EB5BF}"/>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5" name="页脚占位符 4">
            <a:extLst>
              <a:ext uri="{FF2B5EF4-FFF2-40B4-BE49-F238E27FC236}">
                <a16:creationId xmlns:a16="http://schemas.microsoft.com/office/drawing/2014/main" id="{CADCB5C5-258A-42ED-9C5F-30EFE4040EE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834613B-E9A3-4241-B3F0-5B98F7E42099}"/>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2413751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Rectangle 4">
            <a:extLst>
              <a:ext uri="{FF2B5EF4-FFF2-40B4-BE49-F238E27FC236}">
                <a16:creationId xmlns:a16="http://schemas.microsoft.com/office/drawing/2014/main" id="{9E3B1103-13CE-4FF2-837A-E513101FEC9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D4C5961B-E292-4275-90AD-887A8126EFD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2B75FC7B-44DB-4C94-9400-AD3BD271939D}"/>
              </a:ext>
            </a:extLst>
          </p:cNvPr>
          <p:cNvSpPr>
            <a:spLocks noGrp="1" noChangeArrowheads="1"/>
          </p:cNvSpPr>
          <p:nvPr>
            <p:ph type="sldNum" sz="quarter" idx="12"/>
          </p:nvPr>
        </p:nvSpPr>
        <p:spPr>
          <a:ln/>
        </p:spPr>
        <p:txBody>
          <a:bodyPr/>
          <a:lstStyle>
            <a:lvl1pPr>
              <a:defRPr/>
            </a:lvl1pPr>
          </a:lstStyle>
          <a:p>
            <a:fld id="{60D4EA85-759D-40ED-8441-C661FAA0F948}" type="slidenum">
              <a:rPr lang="en-US" altLang="zh-CN"/>
              <a:pPr/>
              <a:t>‹#›</a:t>
            </a:fld>
            <a:endParaRPr lang="en-US" altLang="zh-CN"/>
          </a:p>
        </p:txBody>
      </p:sp>
    </p:spTree>
    <p:extLst>
      <p:ext uri="{BB962C8B-B14F-4D97-AF65-F5344CB8AC3E}">
        <p14:creationId xmlns:p14="http://schemas.microsoft.com/office/powerpoint/2010/main" val="1181741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F86592D6-3CE3-4ED1-B0A0-0129364807C7}"/>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CB40EB38-3FA4-45CF-AE67-E7AA78D1F74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E4ED2B63-B5BE-4ADA-89B5-527F63D798B6}"/>
              </a:ext>
            </a:extLst>
          </p:cNvPr>
          <p:cNvSpPr>
            <a:spLocks noGrp="1" noChangeArrowheads="1"/>
          </p:cNvSpPr>
          <p:nvPr>
            <p:ph type="sldNum" sz="quarter" idx="12"/>
          </p:nvPr>
        </p:nvSpPr>
        <p:spPr>
          <a:ln/>
        </p:spPr>
        <p:txBody>
          <a:bodyPr/>
          <a:lstStyle>
            <a:lvl1pPr>
              <a:defRPr/>
            </a:lvl1pPr>
          </a:lstStyle>
          <a:p>
            <a:fld id="{678B2425-0221-490F-9F06-D3901DA8DCF8}" type="slidenum">
              <a:rPr lang="en-US" altLang="zh-CN"/>
              <a:pPr/>
              <a:t>‹#›</a:t>
            </a:fld>
            <a:endParaRPr lang="en-US" altLang="zh-CN"/>
          </a:p>
        </p:txBody>
      </p:sp>
    </p:spTree>
    <p:extLst>
      <p:ext uri="{BB962C8B-B14F-4D97-AF65-F5344CB8AC3E}">
        <p14:creationId xmlns:p14="http://schemas.microsoft.com/office/powerpoint/2010/main" val="2729066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a:extLst>
              <a:ext uri="{FF2B5EF4-FFF2-40B4-BE49-F238E27FC236}">
                <a16:creationId xmlns:a16="http://schemas.microsoft.com/office/drawing/2014/main" id="{BDAF77A9-77BD-47F0-99DA-269F1C902E59}"/>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50E0FEE2-5E90-49DD-9736-6FBBD4C11CD9}"/>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F016EE5E-EB91-4B72-B492-6F40926F0916}"/>
              </a:ext>
            </a:extLst>
          </p:cNvPr>
          <p:cNvSpPr>
            <a:spLocks noGrp="1" noChangeArrowheads="1"/>
          </p:cNvSpPr>
          <p:nvPr>
            <p:ph type="sldNum" sz="quarter" idx="12"/>
          </p:nvPr>
        </p:nvSpPr>
        <p:spPr>
          <a:ln/>
        </p:spPr>
        <p:txBody>
          <a:bodyPr/>
          <a:lstStyle>
            <a:lvl1pPr>
              <a:defRPr/>
            </a:lvl1pPr>
          </a:lstStyle>
          <a:p>
            <a:fld id="{52E382E2-1E69-49C9-896B-2850455C6753}" type="slidenum">
              <a:rPr lang="en-US" altLang="zh-CN"/>
              <a:pPr/>
              <a:t>‹#›</a:t>
            </a:fld>
            <a:endParaRPr lang="en-US" altLang="zh-CN"/>
          </a:p>
        </p:txBody>
      </p:sp>
    </p:spTree>
    <p:extLst>
      <p:ext uri="{BB962C8B-B14F-4D97-AF65-F5344CB8AC3E}">
        <p14:creationId xmlns:p14="http://schemas.microsoft.com/office/powerpoint/2010/main" val="31697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6F607A21-C009-49CF-919E-35A5F88B62E9}"/>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F2B24F9D-D728-4BBF-805A-CC96F8DC94A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FBEEE9EB-CB6A-4552-9A6F-3DDF595FA14C}"/>
              </a:ext>
            </a:extLst>
          </p:cNvPr>
          <p:cNvSpPr>
            <a:spLocks noGrp="1" noChangeArrowheads="1"/>
          </p:cNvSpPr>
          <p:nvPr>
            <p:ph type="sldNum" sz="quarter" idx="12"/>
          </p:nvPr>
        </p:nvSpPr>
        <p:spPr>
          <a:ln/>
        </p:spPr>
        <p:txBody>
          <a:bodyPr/>
          <a:lstStyle>
            <a:lvl1pPr>
              <a:defRPr/>
            </a:lvl1pPr>
          </a:lstStyle>
          <a:p>
            <a:fld id="{C2DE563C-D6D9-4A3A-A67B-BB953037ABD7}" type="slidenum">
              <a:rPr lang="en-US" altLang="zh-CN"/>
              <a:pPr/>
              <a:t>‹#›</a:t>
            </a:fld>
            <a:endParaRPr lang="en-US" altLang="zh-CN"/>
          </a:p>
        </p:txBody>
      </p:sp>
    </p:spTree>
    <p:extLst>
      <p:ext uri="{BB962C8B-B14F-4D97-AF65-F5344CB8AC3E}">
        <p14:creationId xmlns:p14="http://schemas.microsoft.com/office/powerpoint/2010/main" val="59672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a:extLst>
              <a:ext uri="{FF2B5EF4-FFF2-40B4-BE49-F238E27FC236}">
                <a16:creationId xmlns:a16="http://schemas.microsoft.com/office/drawing/2014/main" id="{235B2653-3031-48E6-A967-A3BC56F239CE}"/>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id="{FF68921B-17A3-437A-80A2-6C60C8D750DB}"/>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a:extLst>
              <a:ext uri="{FF2B5EF4-FFF2-40B4-BE49-F238E27FC236}">
                <a16:creationId xmlns:a16="http://schemas.microsoft.com/office/drawing/2014/main" id="{B18695A5-E6C6-4AF2-8CF7-EC562A188818}"/>
              </a:ext>
            </a:extLst>
          </p:cNvPr>
          <p:cNvSpPr>
            <a:spLocks noGrp="1" noChangeArrowheads="1"/>
          </p:cNvSpPr>
          <p:nvPr>
            <p:ph type="sldNum" sz="quarter" idx="12"/>
          </p:nvPr>
        </p:nvSpPr>
        <p:spPr>
          <a:ln/>
        </p:spPr>
        <p:txBody>
          <a:bodyPr/>
          <a:lstStyle>
            <a:lvl1pPr>
              <a:defRPr/>
            </a:lvl1pPr>
          </a:lstStyle>
          <a:p>
            <a:fld id="{9DED979A-60CA-4BC2-9D24-A47988A963B8}" type="slidenum">
              <a:rPr lang="en-US" altLang="zh-CN"/>
              <a:pPr/>
              <a:t>‹#›</a:t>
            </a:fld>
            <a:endParaRPr lang="en-US" altLang="zh-CN"/>
          </a:p>
        </p:txBody>
      </p:sp>
    </p:spTree>
    <p:extLst>
      <p:ext uri="{BB962C8B-B14F-4D97-AF65-F5344CB8AC3E}">
        <p14:creationId xmlns:p14="http://schemas.microsoft.com/office/powerpoint/2010/main" val="3598235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3967C596-D182-4611-95CB-E465AB5B08AB}"/>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7876158C-C938-4070-9494-227F8CBE2244}"/>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a:extLst>
              <a:ext uri="{FF2B5EF4-FFF2-40B4-BE49-F238E27FC236}">
                <a16:creationId xmlns:a16="http://schemas.microsoft.com/office/drawing/2014/main" id="{9CF48A19-E7FE-44E9-96EA-09A33A365DB9}"/>
              </a:ext>
            </a:extLst>
          </p:cNvPr>
          <p:cNvSpPr>
            <a:spLocks noGrp="1" noChangeArrowheads="1"/>
          </p:cNvSpPr>
          <p:nvPr>
            <p:ph type="sldNum" sz="quarter" idx="12"/>
          </p:nvPr>
        </p:nvSpPr>
        <p:spPr>
          <a:ln/>
        </p:spPr>
        <p:txBody>
          <a:bodyPr/>
          <a:lstStyle>
            <a:lvl1pPr>
              <a:defRPr/>
            </a:lvl1pPr>
          </a:lstStyle>
          <a:p>
            <a:fld id="{7D9B4806-417C-4355-A3E4-050E25938BA7}" type="slidenum">
              <a:rPr lang="en-US" altLang="zh-CN"/>
              <a:pPr/>
              <a:t>‹#›</a:t>
            </a:fld>
            <a:endParaRPr lang="en-US" altLang="zh-CN"/>
          </a:p>
        </p:txBody>
      </p:sp>
    </p:spTree>
    <p:extLst>
      <p:ext uri="{BB962C8B-B14F-4D97-AF65-F5344CB8AC3E}">
        <p14:creationId xmlns:p14="http://schemas.microsoft.com/office/powerpoint/2010/main" val="30367491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3F32C76-65AD-47B6-B2C7-EF94148194A9}"/>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id="{021ACCFA-10EC-4AB4-9721-3DAEA848708F}"/>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a:extLst>
              <a:ext uri="{FF2B5EF4-FFF2-40B4-BE49-F238E27FC236}">
                <a16:creationId xmlns:a16="http://schemas.microsoft.com/office/drawing/2014/main" id="{0DD953D6-713A-4B5A-92D0-121FA419849F}"/>
              </a:ext>
            </a:extLst>
          </p:cNvPr>
          <p:cNvSpPr>
            <a:spLocks noGrp="1" noChangeArrowheads="1"/>
          </p:cNvSpPr>
          <p:nvPr>
            <p:ph type="sldNum" sz="quarter" idx="12"/>
          </p:nvPr>
        </p:nvSpPr>
        <p:spPr>
          <a:ln/>
        </p:spPr>
        <p:txBody>
          <a:bodyPr/>
          <a:lstStyle>
            <a:lvl1pPr>
              <a:defRPr/>
            </a:lvl1pPr>
          </a:lstStyle>
          <a:p>
            <a:fld id="{A24BF250-3904-48B5-9D1C-347FEE5F6499}" type="slidenum">
              <a:rPr lang="en-US" altLang="zh-CN"/>
              <a:pPr/>
              <a:t>‹#›</a:t>
            </a:fld>
            <a:endParaRPr lang="en-US" altLang="zh-CN"/>
          </a:p>
        </p:txBody>
      </p:sp>
    </p:spTree>
    <p:extLst>
      <p:ext uri="{BB962C8B-B14F-4D97-AF65-F5344CB8AC3E}">
        <p14:creationId xmlns:p14="http://schemas.microsoft.com/office/powerpoint/2010/main" val="40569543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8239B062-EE23-4591-990B-4B64A66E80B7}"/>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D028495C-47F2-4568-9727-7DC61A93B0A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333021AA-38DD-40AC-B661-8249ECFE432A}"/>
              </a:ext>
            </a:extLst>
          </p:cNvPr>
          <p:cNvSpPr>
            <a:spLocks noGrp="1" noChangeArrowheads="1"/>
          </p:cNvSpPr>
          <p:nvPr>
            <p:ph type="sldNum" sz="quarter" idx="12"/>
          </p:nvPr>
        </p:nvSpPr>
        <p:spPr>
          <a:ln/>
        </p:spPr>
        <p:txBody>
          <a:bodyPr/>
          <a:lstStyle>
            <a:lvl1pPr>
              <a:defRPr/>
            </a:lvl1pPr>
          </a:lstStyle>
          <a:p>
            <a:fld id="{4EA2EF45-2E9D-4126-AA2D-EA5D35414A3D}" type="slidenum">
              <a:rPr lang="en-US" altLang="zh-CN"/>
              <a:pPr/>
              <a:t>‹#›</a:t>
            </a:fld>
            <a:endParaRPr lang="en-US" altLang="zh-CN"/>
          </a:p>
        </p:txBody>
      </p:sp>
    </p:spTree>
    <p:extLst>
      <p:ext uri="{BB962C8B-B14F-4D97-AF65-F5344CB8AC3E}">
        <p14:creationId xmlns:p14="http://schemas.microsoft.com/office/powerpoint/2010/main" val="123837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69263C-C2CC-446C-9B59-7DC887DD4C3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545BBA3-C080-492E-B56E-FA63B2D83D19}"/>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29997B0-77BB-4B2C-87C3-601EB874821F}"/>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5" name="页脚占位符 4">
            <a:extLst>
              <a:ext uri="{FF2B5EF4-FFF2-40B4-BE49-F238E27FC236}">
                <a16:creationId xmlns:a16="http://schemas.microsoft.com/office/drawing/2014/main" id="{7F542CE4-9A01-446F-9B98-C65D6A95993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E80DECB-357B-4175-8493-ACF299D9F477}"/>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17089741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56E304E8-FD47-4DB5-92AE-A634364B38D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2DD64599-EB53-42AF-88BE-1D182BA28FC8}"/>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D9C19501-EDB7-4408-8B9C-6776530AC168}"/>
              </a:ext>
            </a:extLst>
          </p:cNvPr>
          <p:cNvSpPr>
            <a:spLocks noGrp="1" noChangeArrowheads="1"/>
          </p:cNvSpPr>
          <p:nvPr>
            <p:ph type="sldNum" sz="quarter" idx="12"/>
          </p:nvPr>
        </p:nvSpPr>
        <p:spPr>
          <a:ln/>
        </p:spPr>
        <p:txBody>
          <a:bodyPr/>
          <a:lstStyle>
            <a:lvl1pPr>
              <a:defRPr/>
            </a:lvl1pPr>
          </a:lstStyle>
          <a:p>
            <a:fld id="{50CFA350-BB05-4A6A-811B-7C419C5E8957}" type="slidenum">
              <a:rPr lang="en-US" altLang="zh-CN"/>
              <a:pPr/>
              <a:t>‹#›</a:t>
            </a:fld>
            <a:endParaRPr lang="en-US" altLang="zh-CN"/>
          </a:p>
        </p:txBody>
      </p:sp>
    </p:spTree>
    <p:extLst>
      <p:ext uri="{BB962C8B-B14F-4D97-AF65-F5344CB8AC3E}">
        <p14:creationId xmlns:p14="http://schemas.microsoft.com/office/powerpoint/2010/main" val="3251825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2CA226A0-DE12-49F4-AB52-E445B1144B6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169737FF-8644-4829-81C3-19E773D0FEC3}"/>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B4E0FC03-A69B-4195-A1D9-F9BD950FABA1}"/>
              </a:ext>
            </a:extLst>
          </p:cNvPr>
          <p:cNvSpPr>
            <a:spLocks noGrp="1" noChangeArrowheads="1"/>
          </p:cNvSpPr>
          <p:nvPr>
            <p:ph type="sldNum" sz="quarter" idx="12"/>
          </p:nvPr>
        </p:nvSpPr>
        <p:spPr>
          <a:ln/>
        </p:spPr>
        <p:txBody>
          <a:bodyPr/>
          <a:lstStyle>
            <a:lvl1pPr>
              <a:defRPr/>
            </a:lvl1pPr>
          </a:lstStyle>
          <a:p>
            <a:fld id="{3608933A-E520-459C-82A2-74AB43AA1426}" type="slidenum">
              <a:rPr lang="en-US" altLang="zh-CN"/>
              <a:pPr/>
              <a:t>‹#›</a:t>
            </a:fld>
            <a:endParaRPr lang="en-US" altLang="zh-CN"/>
          </a:p>
        </p:txBody>
      </p:sp>
    </p:spTree>
    <p:extLst>
      <p:ext uri="{BB962C8B-B14F-4D97-AF65-F5344CB8AC3E}">
        <p14:creationId xmlns:p14="http://schemas.microsoft.com/office/powerpoint/2010/main" val="3640741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B10BC582-9BC7-489B-A50A-7980F57B75BE}"/>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AE7BE59D-6EDE-428E-8BB2-9830BF6789A4}"/>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95745ADB-1CCF-4DE2-9ABE-E80AC2A88204}"/>
              </a:ext>
            </a:extLst>
          </p:cNvPr>
          <p:cNvSpPr>
            <a:spLocks noGrp="1" noChangeArrowheads="1"/>
          </p:cNvSpPr>
          <p:nvPr>
            <p:ph type="sldNum" sz="quarter" idx="12"/>
          </p:nvPr>
        </p:nvSpPr>
        <p:spPr>
          <a:ln/>
        </p:spPr>
        <p:txBody>
          <a:bodyPr/>
          <a:lstStyle>
            <a:lvl1pPr>
              <a:defRPr/>
            </a:lvl1pPr>
          </a:lstStyle>
          <a:p>
            <a:fld id="{35D47E47-AAAD-4BE3-A71E-2AC2ECB3E11A}" type="slidenum">
              <a:rPr lang="en-US" altLang="zh-CN"/>
              <a:pPr/>
              <a:t>‹#›</a:t>
            </a:fld>
            <a:endParaRPr lang="en-US" altLang="zh-CN"/>
          </a:p>
        </p:txBody>
      </p:sp>
    </p:spTree>
    <p:extLst>
      <p:ext uri="{BB962C8B-B14F-4D97-AF65-F5344CB8AC3E}">
        <p14:creationId xmlns:p14="http://schemas.microsoft.com/office/powerpoint/2010/main" val="2615256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p>
            <a:r>
              <a:rPr lang="zh-CN" altLang="en-US"/>
              <a:t>单击此处编辑母版标题样式</a:t>
            </a:r>
          </a:p>
        </p:txBody>
      </p:sp>
      <p:sp>
        <p:nvSpPr>
          <p:cNvPr id="3" name="文本占位符 2"/>
          <p:cNvSpPr>
            <a:spLocks noGrp="1"/>
          </p:cNvSpPr>
          <p:nvPr>
            <p:ph type="body" sz="half" idx="1"/>
          </p:nvPr>
        </p:nvSpPr>
        <p:spPr>
          <a:xfrm>
            <a:off x="609600" y="1600201"/>
            <a:ext cx="53848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6B557683-4F29-4BA4-A9DB-90A263C8721B}"/>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F6C66832-F6DD-4BBE-B69B-DF2010582766}"/>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1F0C2552-817D-41C3-AB42-BAF5242CB8CF}"/>
              </a:ext>
            </a:extLst>
          </p:cNvPr>
          <p:cNvSpPr>
            <a:spLocks noGrp="1" noChangeArrowheads="1"/>
          </p:cNvSpPr>
          <p:nvPr>
            <p:ph type="sldNum" sz="quarter" idx="12"/>
          </p:nvPr>
        </p:nvSpPr>
        <p:spPr>
          <a:ln/>
        </p:spPr>
        <p:txBody>
          <a:bodyPr/>
          <a:lstStyle>
            <a:lvl1pPr>
              <a:defRPr/>
            </a:lvl1pPr>
          </a:lstStyle>
          <a:p>
            <a:fld id="{9D22CFC9-47F5-49AF-998D-BC9F4FB6CD9C}" type="slidenum">
              <a:rPr lang="en-US" altLang="zh-CN"/>
              <a:pPr/>
              <a:t>‹#›</a:t>
            </a:fld>
            <a:endParaRPr lang="en-US" altLang="zh-CN"/>
          </a:p>
        </p:txBody>
      </p:sp>
    </p:spTree>
    <p:extLst>
      <p:ext uri="{BB962C8B-B14F-4D97-AF65-F5344CB8AC3E}">
        <p14:creationId xmlns:p14="http://schemas.microsoft.com/office/powerpoint/2010/main" val="169609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48B6C6-6299-49F7-B149-55C1E64F32C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E0E50C14-864E-4B18-8E4B-1721E6C6DB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09648ABD-F4DE-4962-90F8-357F03BA1FF6}"/>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5" name="页脚占位符 4">
            <a:extLst>
              <a:ext uri="{FF2B5EF4-FFF2-40B4-BE49-F238E27FC236}">
                <a16:creationId xmlns:a16="http://schemas.microsoft.com/office/drawing/2014/main" id="{0BB23963-EB87-47B5-9753-70CF5E00730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F3382E7-C32D-4F7D-85CE-8A3C7E589909}"/>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1729616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69CE3A-FF83-4D41-B7F3-96BCC7361C8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0C0A04-6859-441F-9BC2-DE73014A4DF3}"/>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05AA5205-60D5-44C2-B57C-4F24D0F6E28E}"/>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55290A00-89A3-47BA-8BBE-EB6BAA5A4E05}"/>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6" name="页脚占位符 5">
            <a:extLst>
              <a:ext uri="{FF2B5EF4-FFF2-40B4-BE49-F238E27FC236}">
                <a16:creationId xmlns:a16="http://schemas.microsoft.com/office/drawing/2014/main" id="{97C279C6-4CF4-4E9D-B448-4D2936585CF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7C86F57-CB80-4D7B-9652-E1ACEE443AB0}"/>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146501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1B100A-C288-4E3A-80A1-83B4C5D59C2C}"/>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FAC357F-F1E6-4858-9FCE-1F81FB501F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72942D7B-0814-46B1-9677-89C12BAA7E27}"/>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AB481B0-B814-485C-997B-D81E36696D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0E9C87E9-B042-40FF-84A9-83E46B35206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BE1103E1-0B15-4FD4-8C3F-DB93327CA09C}"/>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8" name="页脚占位符 7">
            <a:extLst>
              <a:ext uri="{FF2B5EF4-FFF2-40B4-BE49-F238E27FC236}">
                <a16:creationId xmlns:a16="http://schemas.microsoft.com/office/drawing/2014/main" id="{609C1F11-AA3D-4130-BC3E-0214A0891822}"/>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EF44337-253D-42F2-99E0-D846D5C8D67F}"/>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44538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B27FC3-35F6-45BC-B4A1-3E0F9C75C68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E877C1F-8F3D-40D5-B909-139BB65718DA}"/>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4" name="页脚占位符 3">
            <a:extLst>
              <a:ext uri="{FF2B5EF4-FFF2-40B4-BE49-F238E27FC236}">
                <a16:creationId xmlns:a16="http://schemas.microsoft.com/office/drawing/2014/main" id="{F87DEB1F-B469-4F70-BDD3-5BC934D025A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67B624E-D5DF-4A52-81FE-52B950B83118}"/>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28969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7FB05E4-5CBD-4693-8C83-CC6127ECFFE0}"/>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3" name="页脚占位符 2">
            <a:extLst>
              <a:ext uri="{FF2B5EF4-FFF2-40B4-BE49-F238E27FC236}">
                <a16:creationId xmlns:a16="http://schemas.microsoft.com/office/drawing/2014/main" id="{C7A846BD-A366-49D9-A638-218E5300A46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6304DF6-FB8C-4A58-8894-6615CF05E36C}"/>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683287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760502-0696-411B-A785-BD706E77A5B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E10DDDA-9A60-440C-B0DF-8044560976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C4C6A0A5-D410-4A12-84E8-4DBEAEC5A4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5A58A6E6-AC83-4285-B55A-57C1F0A2A79B}"/>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6" name="页脚占位符 5">
            <a:extLst>
              <a:ext uri="{FF2B5EF4-FFF2-40B4-BE49-F238E27FC236}">
                <a16:creationId xmlns:a16="http://schemas.microsoft.com/office/drawing/2014/main" id="{4941778B-BC36-46A6-ACD3-A9DB0628BBF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BD4E8AE-3988-4E54-91A2-C33D2941DD89}"/>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1664448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DBC0B7-9EA9-48F1-A406-A21EB103EF1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EDBA143-08A1-4FE5-BB79-1C8AA1130B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EA7AEF5-8638-4E83-81CA-9FB64C1B7E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F2B3D34-4CE5-404C-AB8C-94CA49A86ACC}"/>
              </a:ext>
            </a:extLst>
          </p:cNvPr>
          <p:cNvSpPr>
            <a:spLocks noGrp="1"/>
          </p:cNvSpPr>
          <p:nvPr>
            <p:ph type="dt" sz="half" idx="10"/>
          </p:nvPr>
        </p:nvSpPr>
        <p:spPr/>
        <p:txBody>
          <a:bodyPr/>
          <a:lstStyle/>
          <a:p>
            <a:fld id="{E69012F9-F270-4845-BDBE-8D81AB7FEAD0}" type="datetimeFigureOut">
              <a:rPr lang="zh-CN" altLang="en-US" smtClean="0"/>
              <a:t>2018/10/8</a:t>
            </a:fld>
            <a:endParaRPr lang="zh-CN" altLang="en-US"/>
          </a:p>
        </p:txBody>
      </p:sp>
      <p:sp>
        <p:nvSpPr>
          <p:cNvPr id="6" name="页脚占位符 5">
            <a:extLst>
              <a:ext uri="{FF2B5EF4-FFF2-40B4-BE49-F238E27FC236}">
                <a16:creationId xmlns:a16="http://schemas.microsoft.com/office/drawing/2014/main" id="{8BF9490E-71E1-42EA-BB6E-F9647416CA9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1CC9D62-DC9E-43DE-8EFA-94617E918F96}"/>
              </a:ext>
            </a:extLst>
          </p:cNvPr>
          <p:cNvSpPr>
            <a:spLocks noGrp="1"/>
          </p:cNvSpPr>
          <p:nvPr>
            <p:ph type="sldNum" sz="quarter" idx="12"/>
          </p:nvPr>
        </p:nvSpPr>
        <p:spPr/>
        <p:txBody>
          <a:body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3499104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B713DAF-F9E5-43F5-821A-C5A2C61CC0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9F733BC-1E5F-4B44-9F4B-C570E2DEC3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151B592-159A-43E7-B1C1-49DA47E7C8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012F9-F270-4845-BDBE-8D81AB7FEAD0}" type="datetimeFigureOut">
              <a:rPr lang="zh-CN" altLang="en-US" smtClean="0"/>
              <a:t>2018/10/8</a:t>
            </a:fld>
            <a:endParaRPr lang="zh-CN" altLang="en-US"/>
          </a:p>
        </p:txBody>
      </p:sp>
      <p:sp>
        <p:nvSpPr>
          <p:cNvPr id="5" name="页脚占位符 4">
            <a:extLst>
              <a:ext uri="{FF2B5EF4-FFF2-40B4-BE49-F238E27FC236}">
                <a16:creationId xmlns:a16="http://schemas.microsoft.com/office/drawing/2014/main" id="{B9F596BC-2093-487A-B138-8F93912932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A85838B-2BEC-4562-A706-CEF77AC432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60108-5C75-4898-B8D7-99A08B9B1CC9}" type="slidenum">
              <a:rPr lang="zh-CN" altLang="en-US" smtClean="0"/>
              <a:t>‹#›</a:t>
            </a:fld>
            <a:endParaRPr lang="zh-CN" altLang="en-US"/>
          </a:p>
        </p:txBody>
      </p:sp>
    </p:spTree>
    <p:extLst>
      <p:ext uri="{BB962C8B-B14F-4D97-AF65-F5344CB8AC3E}">
        <p14:creationId xmlns:p14="http://schemas.microsoft.com/office/powerpoint/2010/main" val="2469323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3B3B296-EA76-4241-A976-29FC6C3C5EA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3075" name="Rectangle 3">
            <a:extLst>
              <a:ext uri="{FF2B5EF4-FFF2-40B4-BE49-F238E27FC236}">
                <a16:creationId xmlns:a16="http://schemas.microsoft.com/office/drawing/2014/main" id="{38F15DAC-CA28-42FD-8E4D-8495B96F26D9}"/>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Rectangle 4">
            <a:extLst>
              <a:ext uri="{FF2B5EF4-FFF2-40B4-BE49-F238E27FC236}">
                <a16:creationId xmlns:a16="http://schemas.microsoft.com/office/drawing/2014/main" id="{D5DDF31F-1BF4-4E95-91B5-659AF4109ACE}"/>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ltLang="zh-CN"/>
          </a:p>
        </p:txBody>
      </p:sp>
      <p:sp>
        <p:nvSpPr>
          <p:cNvPr id="1029" name="Rectangle 5">
            <a:extLst>
              <a:ext uri="{FF2B5EF4-FFF2-40B4-BE49-F238E27FC236}">
                <a16:creationId xmlns:a16="http://schemas.microsoft.com/office/drawing/2014/main" id="{7ED4DEDA-783A-4E16-B502-FB97BF4772D6}"/>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ltLang="zh-CN"/>
          </a:p>
        </p:txBody>
      </p:sp>
      <p:sp>
        <p:nvSpPr>
          <p:cNvPr id="1030" name="Rectangle 6">
            <a:extLst>
              <a:ext uri="{FF2B5EF4-FFF2-40B4-BE49-F238E27FC236}">
                <a16:creationId xmlns:a16="http://schemas.microsoft.com/office/drawing/2014/main" id="{19B67D46-76F3-465D-92E0-C15B1CF67DBD}"/>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14557B5-6C34-4CE9-9A69-76083D49801D}" type="slidenum">
              <a:rPr lang="en-US" altLang="zh-CN"/>
              <a:pPr/>
              <a:t>‹#›</a:t>
            </a:fld>
            <a:endParaRPr lang="en-US" altLang="zh-CN"/>
          </a:p>
        </p:txBody>
      </p:sp>
    </p:spTree>
    <p:extLst>
      <p:ext uri="{BB962C8B-B14F-4D97-AF65-F5344CB8AC3E}">
        <p14:creationId xmlns:p14="http://schemas.microsoft.com/office/powerpoint/2010/main" val="900539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3.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A47EF3C7-4A60-47A1-AD2F-34371DED6D65}"/>
              </a:ext>
            </a:extLst>
          </p:cNvPr>
          <p:cNvSpPr>
            <a:spLocks noGrp="1" noChangeArrowheads="1"/>
          </p:cNvSpPr>
          <p:nvPr>
            <p:ph type="body" idx="1"/>
          </p:nvPr>
        </p:nvSpPr>
        <p:spPr>
          <a:xfrm>
            <a:off x="1992313" y="908052"/>
            <a:ext cx="8229600" cy="5035549"/>
          </a:xfrm>
        </p:spPr>
        <p:txBody>
          <a:bodyPr/>
          <a:lstStyle/>
          <a:p>
            <a:pPr eaLnBrk="1" hangingPunct="1">
              <a:buFontTx/>
              <a:buNone/>
            </a:pPr>
            <a:r>
              <a:rPr lang="en-US" altLang="zh-CN" sz="3600" b="1" dirty="0"/>
              <a:t>    </a:t>
            </a:r>
          </a:p>
          <a:p>
            <a:pPr eaLnBrk="1" hangingPunct="1">
              <a:buFontTx/>
              <a:buNone/>
            </a:pPr>
            <a:endParaRPr lang="en-US" altLang="zh-CN" sz="3600" b="1" dirty="0"/>
          </a:p>
          <a:p>
            <a:pPr algn="ctr" eaLnBrk="1" hangingPunct="1">
              <a:buFontTx/>
              <a:buNone/>
            </a:pPr>
            <a:r>
              <a:rPr lang="en-US" altLang="zh-CN" sz="3600" b="1" dirty="0"/>
              <a:t> </a:t>
            </a:r>
            <a:r>
              <a:rPr lang="zh-CN" altLang="en-US" sz="4000" b="1" dirty="0"/>
              <a:t>  伤寒与温热病初期的辨治之别</a:t>
            </a:r>
            <a:endParaRPr lang="en-US" altLang="zh-CN" sz="4000" b="1" dirty="0"/>
          </a:p>
          <a:p>
            <a:pPr algn="ctr" eaLnBrk="1" hangingPunct="1">
              <a:buFontTx/>
              <a:buNone/>
            </a:pPr>
            <a:endParaRPr lang="en-US" altLang="zh-CN" sz="4000" b="1" dirty="0"/>
          </a:p>
          <a:p>
            <a:pPr algn="ctr" eaLnBrk="1" hangingPunct="1">
              <a:lnSpc>
                <a:spcPts val="3000"/>
              </a:lnSpc>
              <a:buNone/>
            </a:pPr>
            <a:endParaRPr lang="en-US" altLang="zh-CN" b="1" dirty="0"/>
          </a:p>
          <a:p>
            <a:pPr algn="ctr" eaLnBrk="1" hangingPunct="1">
              <a:lnSpc>
                <a:spcPts val="3000"/>
              </a:lnSpc>
              <a:buNone/>
            </a:pPr>
            <a:r>
              <a:rPr lang="zh-CN" altLang="en-US" b="1" dirty="0"/>
              <a:t>北京中医药大学</a:t>
            </a:r>
            <a:endParaRPr lang="en-US" altLang="zh-CN" b="1" dirty="0"/>
          </a:p>
          <a:p>
            <a:pPr algn="ctr" eaLnBrk="1" hangingPunct="1">
              <a:lnSpc>
                <a:spcPts val="3000"/>
              </a:lnSpc>
              <a:buNone/>
            </a:pPr>
            <a:endParaRPr lang="en-US" altLang="zh-CN" b="1" dirty="0"/>
          </a:p>
          <a:p>
            <a:pPr algn="ctr" eaLnBrk="1" hangingPunct="1">
              <a:lnSpc>
                <a:spcPts val="3000"/>
              </a:lnSpc>
              <a:buNone/>
            </a:pPr>
            <a:r>
              <a:rPr lang="zh-CN" altLang="en-US" b="1" dirty="0"/>
              <a:t>刘景源</a:t>
            </a:r>
          </a:p>
          <a:p>
            <a:pPr eaLnBrk="1" hangingPunct="1">
              <a:buFontTx/>
              <a:buNone/>
            </a:pPr>
            <a:endParaRPr lang="zh-CN" altLang="en-US" sz="2000" b="1" dirty="0"/>
          </a:p>
          <a:p>
            <a:pPr eaLnBrk="1" hangingPunct="1">
              <a:buFontTx/>
              <a:buNone/>
            </a:pPr>
            <a:r>
              <a:rPr lang="zh-CN" altLang="en-US" sz="4000" b="1" dirty="0"/>
              <a:t>         </a:t>
            </a:r>
            <a:endParaRPr lang="zh-CN" alt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6093849E-7E06-44D0-A24B-EEE1062E0564}"/>
              </a:ext>
            </a:extLst>
          </p:cNvPr>
          <p:cNvSpPr>
            <a:spLocks noGrp="1" noChangeArrowheads="1"/>
          </p:cNvSpPr>
          <p:nvPr>
            <p:ph type="body" idx="1"/>
          </p:nvPr>
        </p:nvSpPr>
        <p:spPr>
          <a:xfrm>
            <a:off x="1981200" y="533401"/>
            <a:ext cx="8229600" cy="5592763"/>
          </a:xfrm>
        </p:spPr>
        <p:txBody>
          <a:bodyPr/>
          <a:lstStyle/>
          <a:p>
            <a:pPr eaLnBrk="1" hangingPunct="1">
              <a:buFontTx/>
              <a:buNone/>
            </a:pPr>
            <a:r>
              <a:rPr lang="en-US" altLang="zh-CN" sz="3600" b="1"/>
              <a:t>  </a:t>
            </a:r>
            <a:r>
              <a:rPr lang="zh-CN" altLang="en-US" sz="3600" b="1"/>
              <a:t>因为邪气的性质属温热阳邪，不须经过转化，由表热变为里热的传变过程为时短暂而迅速，所以叶天士说“温邪则热变最速”。这里所说的“热变”，就是指由表热传变为里热。从发展趋势来看，温病是温热邪气直接由表入里，热邪在上焦卫分的表证阶段就已经耗伤津液，入里之后，无论是顺传中焦阳明气分，还是逆传上焦心包营分，都在继续伤津耗气，津液已伤而再</a:t>
            </a:r>
            <a:endParaRPr lang="zh-CN" altLang="en-US" sz="3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331340E9-18F3-4E36-B6C0-B1A2EDEEAEB8}"/>
              </a:ext>
            </a:extLst>
          </p:cNvPr>
          <p:cNvSpPr>
            <a:spLocks noGrp="1" noChangeArrowheads="1"/>
          </p:cNvSpPr>
          <p:nvPr>
            <p:ph type="body" idx="1"/>
          </p:nvPr>
        </p:nvSpPr>
        <p:spPr>
          <a:xfrm>
            <a:off x="1981200" y="533400"/>
            <a:ext cx="8229600" cy="5715000"/>
          </a:xfrm>
        </p:spPr>
        <p:txBody>
          <a:bodyPr/>
          <a:lstStyle/>
          <a:p>
            <a:pPr eaLnBrk="1" hangingPunct="1">
              <a:buFontTx/>
              <a:buNone/>
            </a:pPr>
            <a:r>
              <a:rPr lang="en-US" altLang="zh-CN" sz="3600" b="1"/>
              <a:t>   </a:t>
            </a:r>
            <a:r>
              <a:rPr lang="zh-CN" altLang="en-US" sz="3600" b="1"/>
              <a:t>伤，其结局往往是津枯液涸，进而深入下焦，消灼真阴而导致真阴耗损证，甚至形成亡阴脱液之证。温病虽然也可以出现因热邪耗气而导致的虚脱亡阳证，但总体趋势是以亡阴脱液为主流。</a:t>
            </a:r>
          </a:p>
          <a:p>
            <a:pPr eaLnBrk="1" hangingPunct="1">
              <a:buFontTx/>
              <a:buNone/>
            </a:pPr>
            <a:r>
              <a:rPr lang="zh-CN" altLang="en-US" sz="3600" b="1"/>
              <a:t>          从上面所讲可以看出，伤寒初起是寒邪留恋在表，然后化热入里，传入阳明，这个过程时间既长，又大量耗伤阳气，传入阳明后再继续耗气伤</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88BC8B2C-B22B-4AF1-AF26-0B14952A361D}"/>
              </a:ext>
            </a:extLst>
          </p:cNvPr>
          <p:cNvSpPr>
            <a:spLocks noGrp="1" noChangeArrowheads="1"/>
          </p:cNvSpPr>
          <p:nvPr>
            <p:ph type="body" idx="1"/>
          </p:nvPr>
        </p:nvSpPr>
        <p:spPr>
          <a:xfrm>
            <a:off x="1981200" y="808038"/>
            <a:ext cx="8229600" cy="5211762"/>
          </a:xfrm>
        </p:spPr>
        <p:txBody>
          <a:bodyPr/>
          <a:lstStyle/>
          <a:p>
            <a:pPr eaLnBrk="1" hangingPunct="1">
              <a:buFontTx/>
              <a:buNone/>
            </a:pPr>
            <a:r>
              <a:rPr lang="en-US" altLang="zh-CN" sz="3600" b="1"/>
              <a:t>   </a:t>
            </a:r>
            <a:r>
              <a:rPr lang="zh-CN" altLang="en-US" sz="3600" b="1"/>
              <a:t>津，所以发展到末期往往导致亡阳厥逆；温病初起是热邪在表，进而直接入里，或顺传中焦阳明气分，或逆传上焦心包营分，其传变迅速，时间短暂，而且始终以热邪耗伤津液为主，所以发展到末期往往导致亡阴脱液。伤寒与温热病由表入里传变的区别及二者病变发展趋势的不同可以用下面的简表加以归纳。</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a:extLst>
              <a:ext uri="{FF2B5EF4-FFF2-40B4-BE49-F238E27FC236}">
                <a16:creationId xmlns:a16="http://schemas.microsoft.com/office/drawing/2014/main" id="{F66B6A5A-37A7-4CCB-A11B-B440E1937E2B}"/>
              </a:ext>
            </a:extLst>
          </p:cNvPr>
          <p:cNvSpPr>
            <a:spLocks noGrp="1" noChangeArrowheads="1"/>
          </p:cNvSpPr>
          <p:nvPr>
            <p:ph type="title"/>
          </p:nvPr>
        </p:nvSpPr>
        <p:spPr>
          <a:xfrm>
            <a:off x="1981200" y="533400"/>
            <a:ext cx="8229600" cy="1143000"/>
          </a:xfrm>
        </p:spPr>
        <p:txBody>
          <a:bodyPr/>
          <a:lstStyle/>
          <a:p>
            <a:pPr eaLnBrk="1" hangingPunct="1"/>
            <a:r>
              <a:rPr lang="zh-CN" altLang="en-US" sz="3600" b="1"/>
              <a:t>伤寒与温热病发展趋势简表</a:t>
            </a:r>
            <a:br>
              <a:rPr lang="zh-CN" altLang="en-US" sz="3600" b="1"/>
            </a:br>
            <a:endParaRPr lang="zh-CN" altLang="en-US" sz="3600" b="1"/>
          </a:p>
        </p:txBody>
      </p:sp>
      <p:graphicFrame>
        <p:nvGraphicFramePr>
          <p:cNvPr id="1026" name="Object 3">
            <a:extLst>
              <a:ext uri="{FF2B5EF4-FFF2-40B4-BE49-F238E27FC236}">
                <a16:creationId xmlns:a16="http://schemas.microsoft.com/office/drawing/2014/main" id="{CB3943F8-94EB-4C69-8D41-5F97ADB92D10}"/>
              </a:ext>
            </a:extLst>
          </p:cNvPr>
          <p:cNvGraphicFramePr>
            <a:graphicFrameLocks noChangeAspect="1"/>
          </p:cNvGraphicFramePr>
          <p:nvPr>
            <p:ph sz="half" idx="2"/>
          </p:nvPr>
        </p:nvGraphicFramePr>
        <p:xfrm>
          <a:off x="1524000" y="1676400"/>
          <a:ext cx="9144000" cy="3962400"/>
        </p:xfrm>
        <a:graphic>
          <a:graphicData uri="http://schemas.openxmlformats.org/presentationml/2006/ole">
            <mc:AlternateContent xmlns:mc="http://schemas.openxmlformats.org/markup-compatibility/2006">
              <mc:Choice xmlns:v="urn:schemas-microsoft-com:vml" Requires="v">
                <p:oleObj spid="_x0000_s1026" name="图片" r:id="rId3" imgW="5486400" imgH="2084760" progId="Word.Picture.8">
                  <p:embed/>
                </p:oleObj>
              </mc:Choice>
              <mc:Fallback>
                <p:oleObj name="图片" r:id="rId3" imgW="5486400" imgH="2084760" progId="Word.Picture.8">
                  <p:embed/>
                  <p:pic>
                    <p:nvPicPr>
                      <p:cNvPr id="1026" name="Object 3">
                        <a:extLst>
                          <a:ext uri="{FF2B5EF4-FFF2-40B4-BE49-F238E27FC236}">
                            <a16:creationId xmlns:a16="http://schemas.microsoft.com/office/drawing/2014/main" id="{CB3943F8-94EB-4C69-8D41-5F97ADB92D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676400"/>
                        <a:ext cx="9144000" cy="396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7846C0F-7DF7-4817-9878-81228FE0B73F}"/>
              </a:ext>
            </a:extLst>
          </p:cNvPr>
          <p:cNvSpPr>
            <a:spLocks noGrp="1" noChangeArrowheads="1"/>
          </p:cNvSpPr>
          <p:nvPr>
            <p:ph type="body" idx="1"/>
          </p:nvPr>
        </p:nvSpPr>
        <p:spPr>
          <a:xfrm>
            <a:off x="1981200" y="990601"/>
            <a:ext cx="8229600" cy="5135563"/>
          </a:xfrm>
        </p:spPr>
        <p:txBody>
          <a:bodyPr/>
          <a:lstStyle/>
          <a:p>
            <a:pPr eaLnBrk="1" hangingPunct="1">
              <a:buFontTx/>
              <a:buNone/>
            </a:pPr>
            <a:r>
              <a:rPr lang="en-US" altLang="zh-CN" sz="3600" b="1"/>
              <a:t>   2</a:t>
            </a:r>
            <a:r>
              <a:rPr lang="zh-CN" altLang="en-US" sz="3600" b="1"/>
              <a:t>．温病表证初起的治法</a:t>
            </a:r>
          </a:p>
          <a:p>
            <a:pPr eaLnBrk="1" hangingPunct="1">
              <a:buFontTx/>
              <a:buNone/>
            </a:pPr>
            <a:endParaRPr lang="zh-CN" altLang="en-US" sz="2000" b="1"/>
          </a:p>
          <a:p>
            <a:pPr eaLnBrk="1" hangingPunct="1">
              <a:buFontTx/>
              <a:buNone/>
            </a:pPr>
            <a:r>
              <a:rPr lang="zh-CN" altLang="en-US" sz="3600" b="1"/>
              <a:t>          这一段就是原文中所说的“未传心包，邪尚在肺，肺主气，其合皮毛，故云在表。在表，初用辛凉轻剂。夹风，则加入薄荷、牛蒡之属；夹湿，加芦根、滑石之流。或透风于热外，或渗湿于热下，不与热相搏，势必孤矣”。</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32797B3C-8D1A-437F-9EA6-5A1889F6B073}"/>
              </a:ext>
            </a:extLst>
          </p:cNvPr>
          <p:cNvSpPr>
            <a:spLocks noGrp="1" noChangeArrowheads="1"/>
          </p:cNvSpPr>
          <p:nvPr>
            <p:ph type="body" idx="1"/>
          </p:nvPr>
        </p:nvSpPr>
        <p:spPr>
          <a:xfrm>
            <a:off x="1981200" y="533401"/>
            <a:ext cx="8229600" cy="5592763"/>
          </a:xfrm>
        </p:spPr>
        <p:txBody>
          <a:bodyPr/>
          <a:lstStyle/>
          <a:p>
            <a:pPr eaLnBrk="1" hangingPunct="1">
              <a:buFontTx/>
              <a:buNone/>
            </a:pPr>
            <a:r>
              <a:rPr lang="en-US" altLang="zh-CN" sz="3600" b="1"/>
              <a:t>          </a:t>
            </a:r>
            <a:r>
              <a:rPr lang="zh-CN" altLang="en-US" sz="3600" b="1"/>
              <a:t>条文中首先指出，温病与伤寒相比较，虽然传变迅速，但也不是一开始就见里热证，而是也存在着由表入里的发展过程。温病在未传心包之前，邪气仍在肺系。肺主一身之气，宣发卫阳于皮毛以抵御外邪，保卫人体，就是通常所说的“肺合皮毛”。温热邪气侵袭肺系的初起阶段，邪自皮毛而入，病在肺卫，部位尚浅，以发热，微恶风寒为主症，因此称为表证。</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78A14C6B-4FC7-4776-AE82-E9563A5A5C19}"/>
              </a:ext>
            </a:extLst>
          </p:cNvPr>
          <p:cNvSpPr>
            <a:spLocks noGrp="1" noChangeArrowheads="1"/>
          </p:cNvSpPr>
          <p:nvPr>
            <p:ph type="body" idx="1"/>
          </p:nvPr>
        </p:nvSpPr>
        <p:spPr>
          <a:xfrm>
            <a:off x="1828800" y="533401"/>
            <a:ext cx="8534400" cy="5592763"/>
          </a:xfrm>
        </p:spPr>
        <p:txBody>
          <a:bodyPr/>
          <a:lstStyle/>
          <a:p>
            <a:pPr eaLnBrk="1" hangingPunct="1">
              <a:buFontTx/>
              <a:buNone/>
            </a:pPr>
            <a:r>
              <a:rPr lang="en-US" altLang="zh-CN" sz="3600" b="1"/>
              <a:t>          </a:t>
            </a:r>
            <a:r>
              <a:rPr lang="zh-CN" altLang="en-US" sz="3600" b="1"/>
              <a:t>关于温病表证初起的治法，叶天士主张用“辛凉轻剂”。这就是说，选用味辛、性凉、质地轻而升浮的药物组成方剂，用辛味发散，凉性清热，轻扬宣透以清透在表的温热邪气，使其外达而病解。吴鞠通总结叶天士治疗温病表证组方用药的经验，制“银翘散”一方，以芥穗、豆豉之辛，配伍银花、连翘之凉，而且方中药物大多是穗、花、壳类轻扬之品，是辛凉轻解表热的代表方剂。</a:t>
            </a:r>
            <a:r>
              <a:rPr lang="zh-CN" altLang="en-US" sz="36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85221CD9-EC4A-45EF-9C4D-04A48A73B845}"/>
              </a:ext>
            </a:extLst>
          </p:cNvPr>
          <p:cNvSpPr>
            <a:spLocks noGrp="1" noChangeArrowheads="1"/>
          </p:cNvSpPr>
          <p:nvPr>
            <p:ph type="body" idx="1"/>
          </p:nvPr>
        </p:nvSpPr>
        <p:spPr>
          <a:xfrm>
            <a:off x="1981200" y="838201"/>
            <a:ext cx="8229600" cy="5287963"/>
          </a:xfrm>
        </p:spPr>
        <p:txBody>
          <a:bodyPr/>
          <a:lstStyle/>
          <a:p>
            <a:pPr eaLnBrk="1" hangingPunct="1">
              <a:buFontTx/>
              <a:buNone/>
            </a:pPr>
            <a:r>
              <a:rPr lang="en-US" altLang="zh-CN" sz="3600" b="1"/>
              <a:t>          “</a:t>
            </a:r>
            <a:r>
              <a:rPr lang="zh-CN" altLang="en-US" sz="3600" b="1"/>
              <a:t>夹风，则加入薄荷、牛蒡之属”，指出了以温热邪气为主又夹风邪袭表的治法。风为阳邪，其性上行，所以温热夹风的表证除见发热，微恶风寒外，又兼头痛，咽红或肿痛，舌边尖红，脉浮数等风热上攻之象。治疗就应当在辛凉轻剂中加入辛凉疏散风邪的药物，如薄荷、牛蒡子之类，以使风邪外透，出表而解。</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2164151B-1896-4F09-ABB3-9F9BCDEA66D2}"/>
              </a:ext>
            </a:extLst>
          </p:cNvPr>
          <p:cNvSpPr>
            <a:spLocks noGrp="1" noChangeArrowheads="1"/>
          </p:cNvSpPr>
          <p:nvPr>
            <p:ph type="body" idx="1"/>
          </p:nvPr>
        </p:nvSpPr>
        <p:spPr>
          <a:xfrm>
            <a:off x="1905001" y="533401"/>
            <a:ext cx="8456613" cy="5592763"/>
          </a:xfrm>
        </p:spPr>
        <p:txBody>
          <a:bodyPr/>
          <a:lstStyle/>
          <a:p>
            <a:pPr eaLnBrk="1" hangingPunct="1">
              <a:buFontTx/>
              <a:buNone/>
            </a:pPr>
            <a:r>
              <a:rPr lang="en-US" altLang="zh-CN" sz="3600" b="1"/>
              <a:t>          “</a:t>
            </a:r>
            <a:r>
              <a:rPr lang="zh-CN" altLang="en-US" sz="3600" b="1"/>
              <a:t>夹湿，加芦根、滑石之流”，指出了以温热邪气为主又夹湿邪袭表的治法。湿为阴邪，其性重浊粘滞，所以温热夹湿的表证除见发热，微恶风寒外，又兼头身重痛，胸脘痞闷，舌苔腻，脉濡等湿邪困表，气机阻滞之象。治疗就应当在辛凉轻剂中加入甘淡渗利湿邪的药物，如芦根、滑石之类，以使湿邪下行，从小便而驱。叶氏此处虽然只提出了甘淡渗湿的治法，但是依其法则</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80E5EDD9-FAE0-4608-98D4-CF4C2F09597F}"/>
              </a:ext>
            </a:extLst>
          </p:cNvPr>
          <p:cNvSpPr>
            <a:spLocks noGrp="1" noChangeArrowheads="1"/>
          </p:cNvSpPr>
          <p:nvPr>
            <p:ph type="body" idx="1"/>
          </p:nvPr>
        </p:nvSpPr>
        <p:spPr>
          <a:xfrm>
            <a:off x="1981200" y="533401"/>
            <a:ext cx="8229600" cy="5592763"/>
          </a:xfrm>
        </p:spPr>
        <p:txBody>
          <a:bodyPr/>
          <a:lstStyle/>
          <a:p>
            <a:pPr eaLnBrk="1" hangingPunct="1">
              <a:buFontTx/>
              <a:buNone/>
            </a:pPr>
            <a:r>
              <a:rPr lang="en-US" altLang="zh-CN" sz="3600" b="1"/>
              <a:t>   </a:t>
            </a:r>
            <a:r>
              <a:rPr lang="zh-CN" altLang="en-US" sz="3600" b="1"/>
              <a:t>在临床中推而广之，也可以在辛凉轻剂中加入芳香轻扬，宣表化湿之品，如藿香、苏叶、白芷之类。</a:t>
            </a:r>
          </a:p>
          <a:p>
            <a:pPr eaLnBrk="1" hangingPunct="1">
              <a:buFontTx/>
              <a:buNone/>
            </a:pPr>
            <a:r>
              <a:rPr lang="zh-CN" altLang="en-US" sz="3600" b="1"/>
              <a:t>          总之，临床治疗温热表证应当以辛凉轻剂为主，如果是温热夹风，要加入辛凉散风之品，以“透风于热外”；如果是温热夹湿，要加入甘淡驱湿之品，以“渗湿于热下”。这样就可以使风邪或湿邪与热邪分而解之，</a:t>
            </a:r>
            <a:endParaRPr lang="zh-CN" alt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7343AD4-27B6-4052-8D2A-8C834DBFDF8E}"/>
              </a:ext>
            </a:extLst>
          </p:cNvPr>
          <p:cNvSpPr>
            <a:spLocks noGrp="1" noChangeArrowheads="1"/>
          </p:cNvSpPr>
          <p:nvPr>
            <p:ph type="body" idx="1"/>
          </p:nvPr>
        </p:nvSpPr>
        <p:spPr>
          <a:xfrm>
            <a:off x="1981200" y="762001"/>
            <a:ext cx="8229600" cy="5364163"/>
          </a:xfrm>
        </p:spPr>
        <p:txBody>
          <a:bodyPr/>
          <a:lstStyle/>
          <a:p>
            <a:pPr eaLnBrk="1" hangingPunct="1">
              <a:buFontTx/>
              <a:buNone/>
            </a:pPr>
            <a:r>
              <a:rPr lang="en-US" altLang="zh-CN" sz="3600" b="1" dirty="0"/>
              <a:t>          </a:t>
            </a:r>
            <a:r>
              <a:rPr lang="zh-CN" altLang="en-US" sz="3600" b="1" dirty="0"/>
              <a:t>伤寒与温病，由于感受的邪气性质不同，所以传变规律以及初起的治法也必然不同。叶天士在“外感温热篇”第</a:t>
            </a:r>
            <a:r>
              <a:rPr lang="en-US" altLang="zh-CN" sz="3600" b="1" dirty="0"/>
              <a:t>2</a:t>
            </a:r>
            <a:r>
              <a:rPr lang="zh-CN" altLang="en-US" sz="3600" b="1" dirty="0"/>
              <a:t>条中对伤寒与温热病初期由表入里传变的区别及温病表证的治法进行了详细的论述。</a:t>
            </a:r>
          </a:p>
          <a:p>
            <a:pPr eaLnBrk="1" hangingPunct="1">
              <a:buFontTx/>
              <a:buNone/>
            </a:pPr>
            <a:r>
              <a:rPr lang="zh-CN" altLang="en-US" sz="3600" b="1" dirty="0"/>
              <a:t>          叶天士在“外感温热篇”第</a:t>
            </a:r>
            <a:r>
              <a:rPr lang="en-US" altLang="zh-CN" sz="3600" b="1" dirty="0"/>
              <a:t>2</a:t>
            </a:r>
            <a:r>
              <a:rPr lang="zh-CN" altLang="en-US" sz="3600" b="1" dirty="0"/>
              <a:t>条中，首先承第</a:t>
            </a:r>
            <a:r>
              <a:rPr lang="en-US" altLang="zh-CN" sz="3600" b="1" dirty="0"/>
              <a:t>1</a:t>
            </a:r>
            <a:r>
              <a:rPr lang="zh-CN" altLang="en-US" sz="3600" b="1" dirty="0"/>
              <a:t>条进一步论述伤寒与温热病初期由表入里传变的区别，进而具体论述温病表证初起的治疗方法。</a:t>
            </a:r>
            <a:r>
              <a:rPr lang="zh-CN" altLang="en-US" sz="36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EE534CD1-7433-4527-A2A4-24145B16AC64}"/>
              </a:ext>
            </a:extLst>
          </p:cNvPr>
          <p:cNvSpPr>
            <a:spLocks noGrp="1" noChangeArrowheads="1"/>
          </p:cNvSpPr>
          <p:nvPr>
            <p:ph type="body" idx="1"/>
          </p:nvPr>
        </p:nvSpPr>
        <p:spPr>
          <a:xfrm>
            <a:off x="1981200" y="1143001"/>
            <a:ext cx="8229600" cy="4983163"/>
          </a:xfrm>
        </p:spPr>
        <p:txBody>
          <a:bodyPr/>
          <a:lstStyle/>
          <a:p>
            <a:pPr eaLnBrk="1" hangingPunct="1">
              <a:buFontTx/>
              <a:buNone/>
            </a:pPr>
            <a:r>
              <a:rPr lang="en-US" altLang="zh-CN" sz="3600" b="1"/>
              <a:t>   </a:t>
            </a:r>
            <a:r>
              <a:rPr lang="zh-CN" altLang="en-US" sz="3600" b="1"/>
              <a:t>不至于造成热与风或热与湿互相搏结，就可以使邪气的势力孤单而易于解除。关于叶氏“或透风于热外，或渗湿于热下”的说法，陈光淞在本条按语中的分析很有见地，他说：“盖温邪为病，必有所夹，不外风与湿之两途。风，阳邪，宜表而出之，故曰透外；湿，阴邪，宜分而利之，故曰渗下。”</a:t>
            </a:r>
            <a:r>
              <a:rPr lang="zh-CN" altLang="en-US" sz="36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7846C0F-7DF7-4817-9878-81228FE0B73F}"/>
              </a:ext>
            </a:extLst>
          </p:cNvPr>
          <p:cNvSpPr>
            <a:spLocks noGrp="1" noChangeArrowheads="1"/>
          </p:cNvSpPr>
          <p:nvPr>
            <p:ph type="body" idx="1"/>
          </p:nvPr>
        </p:nvSpPr>
        <p:spPr>
          <a:xfrm>
            <a:off x="1981200" y="381001"/>
            <a:ext cx="8229600" cy="5745163"/>
          </a:xfrm>
        </p:spPr>
        <p:txBody>
          <a:bodyPr/>
          <a:lstStyle/>
          <a:p>
            <a:pPr eaLnBrk="1" hangingPunct="1">
              <a:buFontTx/>
              <a:buNone/>
            </a:pPr>
            <a:r>
              <a:rPr lang="en-US" altLang="zh-CN" sz="3600" b="1" dirty="0"/>
              <a:t>   3</a:t>
            </a:r>
            <a:r>
              <a:rPr lang="zh-CN" altLang="en-US" sz="3600" b="1" dirty="0"/>
              <a:t>．伤寒表证初起的治法</a:t>
            </a:r>
          </a:p>
          <a:p>
            <a:pPr eaLnBrk="1" hangingPunct="1">
              <a:buFontTx/>
              <a:buNone/>
            </a:pPr>
            <a:endParaRPr lang="zh-CN" altLang="en-US" sz="2000" b="1" dirty="0"/>
          </a:p>
          <a:p>
            <a:pPr eaLnBrk="1" hangingPunct="1">
              <a:buFontTx/>
              <a:buNone/>
            </a:pPr>
            <a:r>
              <a:rPr lang="zh-CN" altLang="en-US" sz="3600" b="1" dirty="0"/>
              <a:t>         因为叶天士在本篇中是讲温病，所以没有讲伤寒表证的治法。关于这个问题，大家都非常熟悉。伤寒太阳表证的治法是辛温解表，以辛散温化的方法发汗散寒，驱除在表的寒邪，代表方剂如“麻黄汤”。方中以麻黄为君，桂枝为臣。以麻黄之辛温开泄腠理，发散表寒，以桂枝之辛甘温解肌祛风。</a:t>
            </a:r>
          </a:p>
        </p:txBody>
      </p:sp>
    </p:spTree>
    <p:extLst>
      <p:ext uri="{BB962C8B-B14F-4D97-AF65-F5344CB8AC3E}">
        <p14:creationId xmlns:p14="http://schemas.microsoft.com/office/powerpoint/2010/main" val="3138269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395190-8019-4061-80A1-34F566C6C080}"/>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3DA3870D-4B2C-4E42-8992-DBB069892B16}"/>
              </a:ext>
            </a:extLst>
          </p:cNvPr>
          <p:cNvSpPr>
            <a:spLocks noGrp="1"/>
          </p:cNvSpPr>
          <p:nvPr>
            <p:ph idx="1"/>
          </p:nvPr>
        </p:nvSpPr>
        <p:spPr>
          <a:xfrm>
            <a:off x="1981200" y="1676400"/>
            <a:ext cx="8229600" cy="4906962"/>
          </a:xfrm>
        </p:spPr>
        <p:txBody>
          <a:bodyPr/>
          <a:lstStyle/>
          <a:p>
            <a:pPr marL="0" indent="0">
              <a:buNone/>
            </a:pPr>
            <a:r>
              <a:rPr lang="zh-CN" altLang="en-US" sz="3600" b="1" dirty="0">
                <a:solidFill>
                  <a:srgbClr val="000000"/>
                </a:solidFill>
              </a:rPr>
              <a:t>     二者相伍，共奏辛温发汗，解表散寒之功，是治疗伤寒初期表证的代表方剂。</a:t>
            </a:r>
            <a:endParaRPr lang="en-US" altLang="zh-CN" sz="3600" b="1" dirty="0">
              <a:solidFill>
                <a:srgbClr val="000000"/>
              </a:solidFill>
            </a:endParaRPr>
          </a:p>
          <a:p>
            <a:pPr marL="0" indent="0">
              <a:buNone/>
            </a:pPr>
            <a:r>
              <a:rPr lang="en-US" altLang="zh-CN" sz="3600" b="1" dirty="0">
                <a:solidFill>
                  <a:srgbClr val="000000"/>
                </a:solidFill>
              </a:rPr>
              <a:t> </a:t>
            </a:r>
            <a:r>
              <a:rPr lang="zh-CN" altLang="en-US" sz="3600" b="1" dirty="0">
                <a:solidFill>
                  <a:srgbClr val="000000"/>
                </a:solidFill>
              </a:rPr>
              <a:t>   </a:t>
            </a:r>
            <a:endParaRPr lang="en-US" altLang="zh-CN" sz="3600" b="1" dirty="0">
              <a:solidFill>
                <a:srgbClr val="000000"/>
              </a:solidFill>
            </a:endParaRPr>
          </a:p>
          <a:p>
            <a:pPr marL="0" indent="0">
              <a:buNone/>
            </a:pPr>
            <a:r>
              <a:rPr lang="en-US" altLang="zh-CN" sz="3600" b="1" dirty="0">
                <a:solidFill>
                  <a:srgbClr val="000000"/>
                </a:solidFill>
              </a:rPr>
              <a:t>     </a:t>
            </a:r>
            <a:r>
              <a:rPr lang="zh-CN" altLang="en-US" sz="3600" b="1" dirty="0">
                <a:solidFill>
                  <a:srgbClr val="000000"/>
                </a:solidFill>
              </a:rPr>
              <a:t>辛温解表法，是通过发汗散寒以解表，辛凉清解法，是通过疏风清热以解表；二者作用决然不同，临床不可混淆。</a:t>
            </a:r>
            <a:endParaRPr lang="en-US" altLang="zh-CN" sz="3600" b="1" dirty="0">
              <a:solidFill>
                <a:srgbClr val="000000"/>
              </a:solidFill>
            </a:endParaRPr>
          </a:p>
          <a:p>
            <a:pPr marL="0" indent="0">
              <a:buNone/>
            </a:pPr>
            <a:r>
              <a:rPr lang="en-US" altLang="zh-CN" sz="3600" b="1" dirty="0">
                <a:solidFill>
                  <a:srgbClr val="000000"/>
                </a:solidFill>
              </a:rPr>
              <a:t>     </a:t>
            </a:r>
            <a:r>
              <a:rPr lang="en-US" altLang="zh-CN" sz="3600" b="1" dirty="0"/>
              <a:t>          </a:t>
            </a:r>
            <a:endParaRPr lang="zh-CN" altLang="en-US" dirty="0"/>
          </a:p>
        </p:txBody>
      </p:sp>
    </p:spTree>
    <p:extLst>
      <p:ext uri="{BB962C8B-B14F-4D97-AF65-F5344CB8AC3E}">
        <p14:creationId xmlns:p14="http://schemas.microsoft.com/office/powerpoint/2010/main" val="2756850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26E516E-7531-4E0B-8614-9BC5A46EAFEF}"/>
              </a:ext>
            </a:extLst>
          </p:cNvPr>
          <p:cNvSpPr>
            <a:spLocks noGrp="1" noChangeArrowheads="1"/>
          </p:cNvSpPr>
          <p:nvPr>
            <p:ph type="body" idx="1"/>
          </p:nvPr>
        </p:nvSpPr>
        <p:spPr>
          <a:xfrm>
            <a:off x="1981200" y="609601"/>
            <a:ext cx="8229600" cy="5516563"/>
          </a:xfrm>
        </p:spPr>
        <p:txBody>
          <a:bodyPr/>
          <a:lstStyle/>
          <a:p>
            <a:pPr marL="0" indent="0">
              <a:buNone/>
            </a:pPr>
            <a:r>
              <a:rPr lang="zh-CN" altLang="en-US" sz="3600" b="1" dirty="0">
                <a:solidFill>
                  <a:srgbClr val="000000"/>
                </a:solidFill>
              </a:rPr>
              <a:t>   </a:t>
            </a:r>
            <a:endParaRPr lang="en-US" altLang="zh-CN" sz="3600" b="1" dirty="0">
              <a:solidFill>
                <a:srgbClr val="000000"/>
              </a:solidFill>
            </a:endParaRPr>
          </a:p>
          <a:p>
            <a:pPr marL="0" indent="0">
              <a:buNone/>
            </a:pPr>
            <a:r>
              <a:rPr lang="en-US" altLang="zh-CN" sz="3600" b="1" dirty="0">
                <a:solidFill>
                  <a:srgbClr val="000000"/>
                </a:solidFill>
              </a:rPr>
              <a:t>       </a:t>
            </a:r>
            <a:r>
              <a:rPr lang="zh-CN" altLang="en-US" sz="3600" b="1" dirty="0">
                <a:solidFill>
                  <a:srgbClr val="000000"/>
                </a:solidFill>
              </a:rPr>
              <a:t>在临床中，辨外感寒邪与外感风热的区别，关键在于恶寒与发热的轻重。外感寒邪，因寒主收引，闭塞腠理，故恶寒重、</a:t>
            </a:r>
            <a:r>
              <a:rPr lang="zh-CN" altLang="en-US" sz="4000" b="1" dirty="0">
                <a:solidFill>
                  <a:srgbClr val="000000"/>
                </a:solidFill>
              </a:rPr>
              <a:t>发热轻；外感风热，腠理并不闭塞，但表邪欲入里而导致表郁，故发热重、恶寒轻。二者以此为鉴别要点。</a:t>
            </a:r>
            <a:endParaRPr lang="en-US" altLang="zh-CN" sz="4000" b="1" dirty="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BE36BA75-0826-4D31-B598-FA174CB0242B}"/>
              </a:ext>
            </a:extLst>
          </p:cNvPr>
          <p:cNvSpPr>
            <a:spLocks noGrp="1" noChangeArrowheads="1"/>
          </p:cNvSpPr>
          <p:nvPr>
            <p:ph type="body" idx="1"/>
          </p:nvPr>
        </p:nvSpPr>
        <p:spPr>
          <a:xfrm>
            <a:off x="1828800" y="304800"/>
            <a:ext cx="8382000" cy="6172200"/>
          </a:xfrm>
        </p:spPr>
        <p:txBody>
          <a:bodyPr/>
          <a:lstStyle/>
          <a:p>
            <a:pPr eaLnBrk="1" hangingPunct="1">
              <a:buFontTx/>
              <a:buNone/>
            </a:pPr>
            <a:r>
              <a:rPr lang="en-US" altLang="zh-CN" sz="3600" b="1" dirty="0"/>
              <a:t>       </a:t>
            </a:r>
            <a:r>
              <a:rPr lang="zh-CN" altLang="en-US" sz="3600" b="1" dirty="0"/>
              <a:t>近年来，由于饮食肥甘较多，故体内往往多有蕴热，未发病时，可无症状，实际上属于亚健康状态。一但外感风寒，蕴热内发，则形成表寒里热之证，即俗称之“寒包火”。笔者临床常用辛平表散法治疗。</a:t>
            </a:r>
            <a:endParaRPr lang="en-US" altLang="zh-CN" sz="3600" b="1" dirty="0"/>
          </a:p>
          <a:p>
            <a:pPr eaLnBrk="1" hangingPunct="1">
              <a:buFontTx/>
              <a:buNone/>
            </a:pPr>
            <a:r>
              <a:rPr lang="en-US" altLang="zh-CN" sz="3600" b="1" dirty="0">
                <a:solidFill>
                  <a:srgbClr val="000000"/>
                </a:solidFill>
              </a:rPr>
              <a:t>       </a:t>
            </a:r>
            <a:r>
              <a:rPr lang="zh-CN" altLang="en-US" sz="3600" b="1" dirty="0">
                <a:solidFill>
                  <a:srgbClr val="000000"/>
                </a:solidFill>
              </a:rPr>
              <a:t>常用药物：苏叶</a:t>
            </a:r>
            <a:r>
              <a:rPr lang="en-US" altLang="zh-CN" sz="3600" b="1" dirty="0">
                <a:solidFill>
                  <a:srgbClr val="000000"/>
                </a:solidFill>
              </a:rPr>
              <a:t>10g</a:t>
            </a:r>
            <a:r>
              <a:rPr lang="zh-CN" altLang="en-US" sz="3600" b="1" dirty="0">
                <a:solidFill>
                  <a:srgbClr val="000000"/>
                </a:solidFill>
              </a:rPr>
              <a:t>、荆芥</a:t>
            </a:r>
            <a:r>
              <a:rPr lang="en-US" altLang="zh-CN" sz="3600" b="1" dirty="0">
                <a:solidFill>
                  <a:srgbClr val="000000"/>
                </a:solidFill>
              </a:rPr>
              <a:t>10g</a:t>
            </a:r>
            <a:r>
              <a:rPr lang="zh-CN" altLang="en-US" sz="3600" b="1" dirty="0">
                <a:solidFill>
                  <a:srgbClr val="000000"/>
                </a:solidFill>
              </a:rPr>
              <a:t>、防风</a:t>
            </a:r>
            <a:r>
              <a:rPr lang="en-US" altLang="zh-CN" sz="3600" b="1" dirty="0">
                <a:solidFill>
                  <a:srgbClr val="000000"/>
                </a:solidFill>
              </a:rPr>
              <a:t>10g</a:t>
            </a:r>
            <a:r>
              <a:rPr lang="zh-CN" altLang="en-US" sz="3600" b="1" dirty="0">
                <a:solidFill>
                  <a:srgbClr val="000000"/>
                </a:solidFill>
              </a:rPr>
              <a:t>、淡豆豉</a:t>
            </a:r>
            <a:r>
              <a:rPr lang="en-US" altLang="zh-CN" sz="3600" b="1" dirty="0">
                <a:solidFill>
                  <a:srgbClr val="000000"/>
                </a:solidFill>
              </a:rPr>
              <a:t>15g</a:t>
            </a:r>
            <a:r>
              <a:rPr lang="zh-CN" altLang="en-US" sz="3600" b="1" dirty="0">
                <a:solidFill>
                  <a:srgbClr val="000000"/>
                </a:solidFill>
              </a:rPr>
              <a:t>、白芷</a:t>
            </a:r>
            <a:r>
              <a:rPr lang="en-US" altLang="zh-CN" sz="3600" b="1" dirty="0">
                <a:solidFill>
                  <a:srgbClr val="000000"/>
                </a:solidFill>
              </a:rPr>
              <a:t>10g</a:t>
            </a:r>
            <a:r>
              <a:rPr lang="zh-CN" altLang="en-US" sz="3600" b="1" dirty="0">
                <a:solidFill>
                  <a:srgbClr val="000000"/>
                </a:solidFill>
              </a:rPr>
              <a:t>、银花</a:t>
            </a:r>
            <a:r>
              <a:rPr lang="en-US" altLang="zh-CN" sz="3600" b="1" dirty="0">
                <a:solidFill>
                  <a:srgbClr val="000000"/>
                </a:solidFill>
              </a:rPr>
              <a:t>15g</a:t>
            </a:r>
            <a:r>
              <a:rPr lang="zh-CN" altLang="en-US" sz="3600" b="1" dirty="0">
                <a:solidFill>
                  <a:srgbClr val="000000"/>
                </a:solidFill>
              </a:rPr>
              <a:t>、连翘</a:t>
            </a:r>
            <a:r>
              <a:rPr lang="en-US" altLang="zh-CN" sz="3600" b="1" dirty="0">
                <a:solidFill>
                  <a:srgbClr val="000000"/>
                </a:solidFill>
              </a:rPr>
              <a:t>10g</a:t>
            </a:r>
            <a:r>
              <a:rPr lang="zh-CN" altLang="en-US" sz="3600" b="1" dirty="0">
                <a:solidFill>
                  <a:srgbClr val="000000"/>
                </a:solidFill>
              </a:rPr>
              <a:t>、黄芩</a:t>
            </a:r>
            <a:r>
              <a:rPr lang="en-US" altLang="zh-CN" sz="3600" b="1" dirty="0">
                <a:solidFill>
                  <a:srgbClr val="000000"/>
                </a:solidFill>
              </a:rPr>
              <a:t>6g</a:t>
            </a:r>
            <a:r>
              <a:rPr lang="zh-CN" altLang="en-US" sz="3600" b="1" dirty="0">
                <a:solidFill>
                  <a:srgbClr val="000000"/>
                </a:solidFill>
              </a:rPr>
              <a:t>。如舌苔白厚者，则为夹杂湿邪之兆，酌加藿香</a:t>
            </a:r>
            <a:r>
              <a:rPr lang="en-US" altLang="zh-CN" sz="3600" b="1" dirty="0">
                <a:solidFill>
                  <a:srgbClr val="000000"/>
                </a:solidFill>
              </a:rPr>
              <a:t>10-15g</a:t>
            </a:r>
            <a:r>
              <a:rPr lang="zh-CN" altLang="en-US" sz="3600" b="1" dirty="0">
                <a:solidFill>
                  <a:srgbClr val="000000"/>
                </a:solidFill>
              </a:rPr>
              <a:t>。</a:t>
            </a:r>
            <a:endParaRPr lang="en-US" altLang="zh-CN"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8A851BDD-D162-4009-8632-4DABB29B0BB4}"/>
              </a:ext>
            </a:extLst>
          </p:cNvPr>
          <p:cNvSpPr>
            <a:spLocks noGrp="1" noChangeArrowheads="1"/>
          </p:cNvSpPr>
          <p:nvPr>
            <p:ph type="body" idx="1"/>
          </p:nvPr>
        </p:nvSpPr>
        <p:spPr>
          <a:xfrm>
            <a:off x="1981200" y="1066801"/>
            <a:ext cx="8229600" cy="5059363"/>
          </a:xfrm>
        </p:spPr>
        <p:txBody>
          <a:bodyPr/>
          <a:lstStyle/>
          <a:p>
            <a:pPr eaLnBrk="1" hangingPunct="1">
              <a:buFontTx/>
              <a:buNone/>
            </a:pPr>
            <a:r>
              <a:rPr lang="zh-CN" altLang="en-US" sz="3600" b="1" dirty="0">
                <a:solidFill>
                  <a:srgbClr val="000000"/>
                </a:solidFill>
              </a:rPr>
              <a:t>         凉水泡</a:t>
            </a:r>
            <a:r>
              <a:rPr lang="en-US" altLang="zh-CN" sz="3600" b="1" dirty="0">
                <a:solidFill>
                  <a:srgbClr val="000000"/>
                </a:solidFill>
              </a:rPr>
              <a:t>20</a:t>
            </a:r>
            <a:r>
              <a:rPr lang="zh-CN" altLang="en-US" sz="3600" b="1" dirty="0">
                <a:solidFill>
                  <a:srgbClr val="000000"/>
                </a:solidFill>
              </a:rPr>
              <a:t>分钟后水煎服，第一煎煮沸后</a:t>
            </a:r>
            <a:r>
              <a:rPr lang="en-US" altLang="zh-CN" sz="3600" b="1" dirty="0">
                <a:solidFill>
                  <a:srgbClr val="000000"/>
                </a:solidFill>
              </a:rPr>
              <a:t>5</a:t>
            </a:r>
            <a:r>
              <a:rPr lang="zh-CN" altLang="en-US" sz="3600" b="1" dirty="0">
                <a:solidFill>
                  <a:srgbClr val="000000"/>
                </a:solidFill>
              </a:rPr>
              <a:t>分钟即可，第二煎煮沸后</a:t>
            </a:r>
            <a:r>
              <a:rPr lang="en-US" altLang="zh-CN" sz="3600" b="1" dirty="0">
                <a:solidFill>
                  <a:srgbClr val="000000"/>
                </a:solidFill>
              </a:rPr>
              <a:t>15</a:t>
            </a:r>
            <a:r>
              <a:rPr lang="zh-CN" altLang="en-US" sz="3600" b="1" dirty="0">
                <a:solidFill>
                  <a:srgbClr val="000000"/>
                </a:solidFill>
              </a:rPr>
              <a:t>分钟，第三煎煮沸后</a:t>
            </a:r>
            <a:r>
              <a:rPr lang="en-US" altLang="zh-CN" sz="3600" b="1" dirty="0">
                <a:solidFill>
                  <a:srgbClr val="000000"/>
                </a:solidFill>
              </a:rPr>
              <a:t>20</a:t>
            </a:r>
            <a:r>
              <a:rPr lang="zh-CN" altLang="en-US" sz="3600" b="1" dirty="0">
                <a:solidFill>
                  <a:srgbClr val="000000"/>
                </a:solidFill>
              </a:rPr>
              <a:t>分钟，三煎兑匀，昼三夜一服。往往一服后即汗出病解，不必尽剂，提供大家临床参考。</a:t>
            </a:r>
            <a:endParaRPr lang="zh-CN" altLang="en-US"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FCF81169-2A07-48F4-BD47-A61E102DBE9F}"/>
              </a:ext>
            </a:extLst>
          </p:cNvPr>
          <p:cNvSpPr>
            <a:spLocks noGrp="1" noChangeArrowheads="1"/>
          </p:cNvSpPr>
          <p:nvPr>
            <p:ph type="body" idx="1"/>
          </p:nvPr>
        </p:nvSpPr>
        <p:spPr>
          <a:xfrm>
            <a:off x="1981200" y="533401"/>
            <a:ext cx="8229600" cy="5592763"/>
          </a:xfrm>
        </p:spPr>
        <p:txBody>
          <a:bodyPr/>
          <a:lstStyle/>
          <a:p>
            <a:pPr eaLnBrk="1" hangingPunct="1">
              <a:buFontTx/>
              <a:buNone/>
            </a:pPr>
            <a:r>
              <a:rPr lang="en-US" altLang="zh-CN" sz="3600" b="1"/>
              <a:t>          </a:t>
            </a:r>
            <a:r>
              <a:rPr lang="zh-CN" altLang="en-US" sz="3600" b="1"/>
              <a:t>他说：“盖伤寒之邪留恋在表，然后化热入里，温邪则热变最速。未传心包，邪尚在肺，肺主气，其合皮毛，故云在表。在表，初用辛凉轻剂。夹风，则加入薄荷、牛蒡之属；夹湿，加芦根、滑石之流。或透风于热外，或渗湿于热下，不与热相搏，势必孤矣。” </a:t>
            </a:r>
          </a:p>
          <a:p>
            <a:pPr eaLnBrk="1" hangingPunct="1">
              <a:buFontTx/>
              <a:buNone/>
            </a:pPr>
            <a:r>
              <a:rPr lang="zh-CN" altLang="en-US" sz="3600" b="1"/>
              <a:t>          本条内容可以分为两段。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CD6DCEF0-2093-441B-9C9E-6C7C4B2747FF}"/>
              </a:ext>
            </a:extLst>
          </p:cNvPr>
          <p:cNvSpPr>
            <a:spLocks noGrp="1" noChangeArrowheads="1"/>
          </p:cNvSpPr>
          <p:nvPr>
            <p:ph type="body" idx="1"/>
          </p:nvPr>
        </p:nvSpPr>
        <p:spPr>
          <a:xfrm>
            <a:off x="1981200" y="1143001"/>
            <a:ext cx="8229600" cy="4983163"/>
          </a:xfrm>
        </p:spPr>
        <p:txBody>
          <a:bodyPr/>
          <a:lstStyle/>
          <a:p>
            <a:pPr eaLnBrk="1" hangingPunct="1">
              <a:buFontTx/>
              <a:buNone/>
            </a:pPr>
            <a:r>
              <a:rPr lang="en-US" altLang="zh-CN" b="1" dirty="0"/>
              <a:t>   </a:t>
            </a:r>
            <a:r>
              <a:rPr lang="en-US" altLang="zh-CN" sz="3600" b="1" dirty="0"/>
              <a:t>1</a:t>
            </a:r>
            <a:r>
              <a:rPr lang="zh-CN" altLang="en-US" sz="3600" b="1" dirty="0"/>
              <a:t>．伤寒与温热病初期由表入里传变的区别</a:t>
            </a:r>
          </a:p>
          <a:p>
            <a:pPr eaLnBrk="1" hangingPunct="1">
              <a:buFontTx/>
              <a:buNone/>
            </a:pPr>
            <a:endParaRPr lang="zh-CN" altLang="en-US" sz="2000" b="1" dirty="0"/>
          </a:p>
          <a:p>
            <a:pPr eaLnBrk="1" hangingPunct="1">
              <a:buFontTx/>
              <a:buNone/>
            </a:pPr>
            <a:r>
              <a:rPr lang="zh-CN" altLang="en-US" sz="3600" b="1" dirty="0"/>
              <a:t>          这一段就是原文中所说的“盖伤寒之邪留恋在表，然后化热入里，温邪则热变最速”。这段的文字虽然不多，却高度概括地从病因、病机上揭示了伤寒与温热病初期由表入里传变过程的区别，并进而分析出二者病变发展趋势的不同。</a:t>
            </a:r>
            <a:r>
              <a:rPr lang="zh-CN" altLang="en-US" sz="36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1CFA3A02-963D-466C-9F39-A9AA88E5CF4A}"/>
              </a:ext>
            </a:extLst>
          </p:cNvPr>
          <p:cNvSpPr>
            <a:spLocks noGrp="1" noChangeArrowheads="1"/>
          </p:cNvSpPr>
          <p:nvPr>
            <p:ph type="body" idx="1"/>
          </p:nvPr>
        </p:nvSpPr>
        <p:spPr>
          <a:xfrm>
            <a:off x="1981200" y="838201"/>
            <a:ext cx="8229600" cy="5287963"/>
          </a:xfrm>
        </p:spPr>
        <p:txBody>
          <a:bodyPr/>
          <a:lstStyle/>
          <a:p>
            <a:pPr eaLnBrk="1" hangingPunct="1">
              <a:buFontTx/>
              <a:buNone/>
            </a:pPr>
            <a:r>
              <a:rPr lang="en-US" altLang="zh-CN" sz="3600" b="1"/>
              <a:t>          </a:t>
            </a:r>
            <a:r>
              <a:rPr lang="zh-CN" altLang="en-US" sz="3600" b="1"/>
              <a:t>伤寒是外感寒邪而致病，寒为阴邪，其性下行，初起先犯足太阳膀胱经，发为表寒证。因为寒主收引，主凝滞，所以伤寒初起寒邪束表，腠理闭塞，使卫阳被郁不得外达，临床以恶寒为主症，经过一段时间后卫阳之气郁极而发，正气奋起驱邪，正邪交争，才开始出现发热。因为寒邪留恋，所以这段时间持续较长。</a:t>
            </a:r>
            <a:r>
              <a:rPr lang="zh-CN" altLang="en-US" sz="36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32461C7F-2C29-4106-94D1-99FB33EB4D20}"/>
              </a:ext>
            </a:extLst>
          </p:cNvPr>
          <p:cNvSpPr>
            <a:spLocks noGrp="1" noChangeArrowheads="1"/>
          </p:cNvSpPr>
          <p:nvPr>
            <p:ph type="body" idx="1"/>
          </p:nvPr>
        </p:nvSpPr>
        <p:spPr>
          <a:xfrm>
            <a:off x="1981200" y="1295401"/>
            <a:ext cx="8229600" cy="4830763"/>
          </a:xfrm>
        </p:spPr>
        <p:txBody>
          <a:bodyPr/>
          <a:lstStyle/>
          <a:p>
            <a:pPr eaLnBrk="1" hangingPunct="1">
              <a:buFontTx/>
              <a:buNone/>
            </a:pPr>
            <a:r>
              <a:rPr lang="en-US" altLang="zh-CN" sz="3600" b="1"/>
              <a:t>          《</a:t>
            </a:r>
            <a:r>
              <a:rPr lang="zh-CN" altLang="en-US" sz="3600" b="1"/>
              <a:t>伤寒论</a:t>
            </a:r>
            <a:r>
              <a:rPr lang="en-US" altLang="zh-CN" sz="3600" b="1"/>
              <a:t>》</a:t>
            </a:r>
            <a:r>
              <a:rPr lang="zh-CN" altLang="en-US" sz="3600" b="1"/>
              <a:t>所说的“太阳病，或已发热，或未发热，必恶寒</a:t>
            </a:r>
            <a:r>
              <a:rPr lang="en-US" altLang="zh-CN" sz="3600" b="1"/>
              <a:t>……”</a:t>
            </a:r>
            <a:r>
              <a:rPr lang="zh-CN" altLang="en-US" sz="3600" b="1"/>
              <a:t>，就指出了伤寒初起寒邪留恋在表的这一特点。如果表寒不解，且人体阳气充盛，经过一段较长的时间，卫阳勃发，正邪激争，寒邪才能逐渐化热入里而传入阳明，所以叶天士说“盖伤寒之邪留恋在表，然后化热入里”。</a:t>
            </a:r>
            <a:endParaRPr lang="zh-CN" altLang="en-US"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9C4B4A16-4964-47ED-B621-F095E19CEEC6}"/>
              </a:ext>
            </a:extLst>
          </p:cNvPr>
          <p:cNvSpPr>
            <a:spLocks noGrp="1" noChangeArrowheads="1"/>
          </p:cNvSpPr>
          <p:nvPr>
            <p:ph type="body" idx="1"/>
          </p:nvPr>
        </p:nvSpPr>
        <p:spPr>
          <a:xfrm>
            <a:off x="1981200" y="533401"/>
            <a:ext cx="8229600" cy="5592763"/>
          </a:xfrm>
        </p:spPr>
        <p:txBody>
          <a:bodyPr/>
          <a:lstStyle/>
          <a:p>
            <a:pPr eaLnBrk="1" hangingPunct="1">
              <a:buFontTx/>
              <a:buNone/>
            </a:pPr>
            <a:r>
              <a:rPr lang="en-US" altLang="zh-CN" sz="3600" b="1"/>
              <a:t>   </a:t>
            </a:r>
            <a:r>
              <a:rPr lang="zh-CN" altLang="en-US" sz="3600" b="1"/>
              <a:t>从其发展趋势来看，伤寒病寒邪化热入里传入阳明的过程，也就是阳气与寒邪斗争的过程，在这段过程中，寒邪化热要大量消耗阳气。也可以说，伤寒病能由太阳表寒证发展为阳明里实热证，是以阳气的耗伤为代价的。如果患者素体阳虚，阳气无力与寒邪抗争，伤寒病是不会出现阳明病的，其发展趋势一般是太阳表寒入里而成为太阴虚寒证，就是通常所说的</a:t>
            </a:r>
            <a:r>
              <a:rPr lang="zh-CN" altLang="en-US"/>
              <a:t> </a:t>
            </a:r>
            <a:r>
              <a:rPr lang="zh-CN" altLang="en-US" sz="3600"/>
              <a:t>  </a:t>
            </a:r>
          </a:p>
          <a:p>
            <a:pPr eaLnBrk="1" hangingPunct="1">
              <a:buFontTx/>
              <a:buNone/>
            </a:pPr>
            <a:endParaRPr lang="en-US" altLang="zh-CN"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28CF1A77-9732-447C-995B-5D5B1AEAC258}"/>
              </a:ext>
            </a:extLst>
          </p:cNvPr>
          <p:cNvSpPr>
            <a:spLocks noGrp="1" noChangeArrowheads="1"/>
          </p:cNvSpPr>
          <p:nvPr>
            <p:ph type="body" idx="1"/>
          </p:nvPr>
        </p:nvSpPr>
        <p:spPr>
          <a:xfrm>
            <a:off x="1981200" y="533401"/>
            <a:ext cx="8229600" cy="5592763"/>
          </a:xfrm>
        </p:spPr>
        <p:txBody>
          <a:bodyPr/>
          <a:lstStyle/>
          <a:p>
            <a:pPr eaLnBrk="1" hangingPunct="1">
              <a:buFontTx/>
              <a:buNone/>
            </a:pPr>
            <a:r>
              <a:rPr lang="en-US" altLang="zh-CN" sz="3600" b="1"/>
              <a:t>   “</a:t>
            </a:r>
            <a:r>
              <a:rPr lang="zh-CN" altLang="en-US" sz="3600" b="1"/>
              <a:t>实则阳明，虚则太阴”。由此可见，伤寒病传入阳明，尽管由于人体阳气充盛，表现为里实热证，但已经潜伏着阳气被寒邪所伤的危机。在阳明阶段，又呈现持续高热，热邪继续耗气伤津，阳气已耗而再耗，其结局往往是阳气大伤，导致三阴虚寒证，甚至形成亡阳厥逆之证。伤寒虽然也可以出现因阴虚内热而导致的少阴热化证，但总体趋势是以亡阳厥逆为主流。</a:t>
            </a:r>
            <a:r>
              <a:rPr lang="zh-CN" altLang="en-US"/>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452B6E7B-5647-41FB-B110-F2F991CB4BC4}"/>
              </a:ext>
            </a:extLst>
          </p:cNvPr>
          <p:cNvSpPr>
            <a:spLocks noGrp="1" noChangeArrowheads="1"/>
          </p:cNvSpPr>
          <p:nvPr>
            <p:ph type="body" idx="1"/>
          </p:nvPr>
        </p:nvSpPr>
        <p:spPr>
          <a:xfrm>
            <a:off x="1981200" y="533401"/>
            <a:ext cx="8229600" cy="5592763"/>
          </a:xfrm>
        </p:spPr>
        <p:txBody>
          <a:bodyPr/>
          <a:lstStyle/>
          <a:p>
            <a:pPr eaLnBrk="1" hangingPunct="1">
              <a:lnSpc>
                <a:spcPct val="90000"/>
              </a:lnSpc>
              <a:buFontTx/>
              <a:buNone/>
            </a:pPr>
            <a:r>
              <a:rPr lang="en-US" altLang="zh-CN" b="1"/>
              <a:t>   </a:t>
            </a:r>
            <a:r>
              <a:rPr lang="zh-CN" altLang="en-US" sz="3600" b="1"/>
              <a:t>温热病是外感温热邪气为患，温热为阳邪，其性上行，初起先犯上焦手太阴肺系，发为表热证，也就是卫分证。因为温热主升散、开泄，所以温病初起温热邪气袭表，腠理开泄，卫阳立即奋起驱邪而正邪交争，临床以发热为主症而兼微恶风寒，而且由于热邪耗伤津液而见口微渴。如果表证不解，热邪很快就直接由表入里，或顺传中焦阳明胃肠气分，或逆传上焦心包营分，而转为里热证。</a:t>
            </a:r>
            <a:r>
              <a:rPr lang="zh-CN" altLang="en-US" sz="3600"/>
              <a:t> </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2455</Words>
  <Application>Microsoft Office PowerPoint</Application>
  <PresentationFormat>宽屏</PresentationFormat>
  <Paragraphs>49</Paragraphs>
  <Slides>25</Slides>
  <Notes>0</Notes>
  <HiddenSlides>0</HiddenSlides>
  <MMClips>0</MMClips>
  <ScaleCrop>false</ScaleCrop>
  <HeadingPairs>
    <vt:vector size="8" baseType="variant">
      <vt:variant>
        <vt:lpstr>已用的字体</vt:lpstr>
      </vt:variant>
      <vt:variant>
        <vt:i4>5</vt:i4>
      </vt:variant>
      <vt:variant>
        <vt:lpstr>主题</vt:lpstr>
      </vt:variant>
      <vt:variant>
        <vt:i4>2</vt:i4>
      </vt:variant>
      <vt:variant>
        <vt:lpstr>嵌入 OLE 服务器</vt:lpstr>
      </vt:variant>
      <vt:variant>
        <vt:i4>1</vt:i4>
      </vt:variant>
      <vt:variant>
        <vt:lpstr>幻灯片标题</vt:lpstr>
      </vt:variant>
      <vt:variant>
        <vt:i4>25</vt:i4>
      </vt:variant>
    </vt:vector>
  </HeadingPairs>
  <TitlesOfParts>
    <vt:vector size="33" baseType="lpstr">
      <vt:lpstr>等线</vt:lpstr>
      <vt:lpstr>等线 Light</vt:lpstr>
      <vt:lpstr>宋体</vt:lpstr>
      <vt:lpstr>Arial</vt:lpstr>
      <vt:lpstr>Calibri</vt:lpstr>
      <vt:lpstr>Office 主题​​</vt:lpstr>
      <vt:lpstr>默认设计模板</vt:lpstr>
      <vt:lpstr>Microsoft Word 图片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伤寒与温热病发展趋势简表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李 奕菊</dc:creator>
  <cp:lastModifiedBy>李 奕菊</cp:lastModifiedBy>
  <cp:revision>1</cp:revision>
  <dcterms:created xsi:type="dcterms:W3CDTF">2018-10-08T12:29:39Z</dcterms:created>
  <dcterms:modified xsi:type="dcterms:W3CDTF">2018-10-08T12:30:15Z</dcterms:modified>
</cp:coreProperties>
</file>