
<file path=[Content_Types].xml><?xml version="1.0" encoding="utf-8"?>
<Types xmlns="http://schemas.openxmlformats.org/package/2006/content-types"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71" r:id="rId5"/>
    <p:sldId id="273" r:id="rId6"/>
    <p:sldId id="258" r:id="rId7"/>
    <p:sldId id="272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59" r:id="rId16"/>
    <p:sldId id="260" r:id="rId17"/>
    <p:sldId id="268" r:id="rId1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4304"/>
    <a:srgbClr val="FF0000"/>
    <a:srgbClr val="D8090F"/>
    <a:srgbClr val="13C8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14CD68"/>
            </a:gs>
            <a:gs pos="100000">
              <a:srgbClr val="035C7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21765" y="190500"/>
            <a:ext cx="9144000" cy="626110"/>
          </a:xfrm>
        </p:spPr>
        <p:txBody>
          <a:bodyPr>
            <a:noAutofit/>
          </a:bodyPr>
          <a:p>
            <a:r>
              <a:rPr lang="zh-CN" altLang="en-US" sz="4400" b="1">
                <a:solidFill>
                  <a:srgbClr val="FA4304"/>
                </a:solidFill>
                <a:effectLst/>
              </a:rPr>
              <a:t>国际上并发居首《消渴》</a:t>
            </a:r>
            <a:endParaRPr lang="zh-CN" altLang="en-US" sz="4400" b="1">
              <a:solidFill>
                <a:srgbClr val="FA4304"/>
              </a:solidFill>
              <a:effectLst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85445" y="1064260"/>
            <a:ext cx="5910580" cy="5928995"/>
          </a:xfrm>
        </p:spPr>
        <p:txBody>
          <a:bodyPr>
            <a:normAutofit/>
          </a:bodyPr>
          <a:p>
            <a:pPr algn="ctr" fontAlgn="auto">
              <a:lnSpc>
                <a:spcPct val="100000"/>
              </a:lnSpc>
            </a:pPr>
            <a:r>
              <a:rPr lang="zh-CN" altLang="en-US" sz="2000"/>
              <a:t>个人简历：</a:t>
            </a:r>
            <a:r>
              <a:rPr lang="zh-CN" altLang="en-US" sz="1200"/>
              <a:t> </a:t>
            </a:r>
            <a:r>
              <a:rPr lang="zh-CN" altLang="en-US" sz="2000"/>
              <a:t>                                                                      </a:t>
            </a:r>
            <a:endParaRPr lang="zh-CN" altLang="en-US" sz="2000"/>
          </a:p>
          <a:p>
            <a:pPr algn="l" fontAlgn="auto">
              <a:lnSpc>
                <a:spcPct val="100000"/>
              </a:lnSpc>
            </a:pPr>
            <a:r>
              <a:rPr lang="zh-CN" altLang="en-US" sz="2000"/>
              <a:t>邢志芳，女，汉族，1974年1月，出生在中医世家，自幼酷爱中医，为了疑难杂症，常常以身试药，因此取得突出的成绩。</a:t>
            </a:r>
            <a:r>
              <a:rPr lang="zh-CN" altLang="en-US" sz="2800"/>
              <a:t> </a:t>
            </a:r>
            <a:r>
              <a:rPr lang="zh-CN" altLang="en-US"/>
              <a:t>  </a:t>
            </a:r>
            <a:endParaRPr lang="zh-CN" altLang="en-US" b="1">
              <a:solidFill>
                <a:srgbClr val="FF0000"/>
              </a:solidFill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1800" b="1">
                <a:solidFill>
                  <a:srgbClr val="FF0000"/>
                </a:solidFill>
              </a:rPr>
              <a:t>毕业于黑龙江省中医学院</a:t>
            </a:r>
            <a:endParaRPr lang="zh-CN" altLang="en-US" sz="1800" b="1">
              <a:solidFill>
                <a:srgbClr val="FF0000"/>
              </a:solidFill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1800" b="1">
                <a:solidFill>
                  <a:srgbClr val="FF0000"/>
                </a:solidFill>
              </a:rPr>
              <a:t>多次进修北京中医药大学</a:t>
            </a:r>
            <a:endParaRPr lang="zh-CN" altLang="en-US" sz="1800" b="1">
              <a:solidFill>
                <a:srgbClr val="FF0000"/>
              </a:solidFill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1800" b="1">
                <a:solidFill>
                  <a:srgbClr val="FF0000"/>
                </a:solidFill>
              </a:rPr>
              <a:t>中国中医药大学</a:t>
            </a:r>
            <a:endParaRPr lang="zh-CN" altLang="en-US" sz="1800" b="1">
              <a:solidFill>
                <a:srgbClr val="FF0000"/>
              </a:solidFill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1800" b="1">
                <a:solidFill>
                  <a:srgbClr val="FF0000"/>
                </a:solidFill>
              </a:rPr>
              <a:t>黑龙江省中医药大学</a:t>
            </a:r>
            <a:endParaRPr lang="zh-CN" altLang="en-US" sz="1800"/>
          </a:p>
          <a:p>
            <a:pPr fontAlgn="auto">
              <a:lnSpc>
                <a:spcPct val="100000"/>
              </a:lnSpc>
            </a:pPr>
            <a:endParaRPr lang="zh-CN" altLang="en-US"/>
          </a:p>
          <a:p>
            <a:pPr fontAlgn="auto">
              <a:lnSpc>
                <a:spcPct val="100000"/>
              </a:lnSpc>
            </a:pPr>
            <a:r>
              <a:rPr lang="zh-CN" altLang="en-US" sz="2000"/>
              <a:t>并</a:t>
            </a:r>
            <a:r>
              <a:rPr lang="zh-CN" altLang="en-US" b="1">
                <a:solidFill>
                  <a:srgbClr val="FF0000"/>
                </a:solidFill>
              </a:rPr>
              <a:t>师从国医大师唐祖宣</a:t>
            </a:r>
            <a:r>
              <a:rPr lang="zh-CN" altLang="en-US" sz="2000"/>
              <a:t>等多位名老中医，受诸师育之，获益匪浅。</a:t>
            </a:r>
            <a:endParaRPr lang="zh-CN" altLang="en-US" sz="2000"/>
          </a:p>
        </p:txBody>
      </p:sp>
      <p:pic>
        <p:nvPicPr>
          <p:cNvPr id="4" name="图片 3" descr="WechatIMG3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70370" y="2860675"/>
            <a:ext cx="5379085" cy="388493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19405" y="213995"/>
            <a:ext cx="11586845" cy="6531610"/>
          </a:xfrm>
        </p:spPr>
        <p:txBody>
          <a:bodyPr/>
          <a:p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第四：下消--肾阴亏虚，尿频量多，浑浊如脂膏，或尿甜，腰膝酸软，乏力，头晕耳鸣，口干舌燥，皮肤干燥，瘙痒，舌红苔少，脉细数--代表方--六味地黄汤（至于状水之主，以制阳光，则有六味补三阴加车前子，牛膝、导引肝肾。                   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  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第五：阴阳两虚，浑浊如脂膏，甚至饮一溲二面容憔悴，耳轮干枯，腰膝酸软，畏寒肢冷，阳痿或月经不调，舌苔淡白而干.脉沉细无力--代表方--金匮肾气加减。              </a:t>
            </a:r>
            <a:endParaRPr lang="zh-CN" altLang="en-US">
              <a:sym typeface="+mn-ea"/>
            </a:endParaRPr>
          </a:p>
          <a:p>
            <a:pPr algn="l"/>
            <a:endParaRPr lang="zh-CN" altLang="en-US">
              <a:sym typeface="+mn-ea"/>
            </a:endParaRPr>
          </a:p>
          <a:p>
            <a:pPr algn="l"/>
            <a:endParaRPr lang="zh-CN" altLang="en-US">
              <a:sym typeface="+mn-ea"/>
            </a:endParaRPr>
          </a:p>
          <a:p>
            <a:pPr algn="l"/>
            <a:r>
              <a:rPr lang="zh-CN" altLang="en-US" sz="3200" b="1">
                <a:solidFill>
                  <a:srgbClr val="FF0000"/>
                </a:solidFill>
                <a:sym typeface="+mn-ea"/>
              </a:rPr>
              <a:t>最后总结：</a:t>
            </a:r>
            <a:r>
              <a:rPr lang="zh-CN" altLang="en-US">
                <a:sym typeface="+mn-ea"/>
              </a:rPr>
              <a:t>《医学.三消》三消之証，皆燥热结聚也。大法治上消者，宜润其肺，兼清其胃---二冬汤主之；治中消者，宜清其胃，兼滋其肾--生地八物汤主之；治下消者宜滋其肾，兼补其肺--地黄汤、生脉散主之。夫上消清胃者，使胃火不得不伤肺也；中消滋肾者，使相火不得攻胃也；下消清胃者，滋上源以生水也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07110" y="371475"/>
            <a:ext cx="10467340" cy="6401435"/>
          </a:xfrm>
        </p:spPr>
        <p:txBody>
          <a:bodyPr>
            <a:normAutofit lnSpcReduction="10000"/>
          </a:bodyPr>
          <a:p>
            <a:r>
              <a:rPr lang="zh-CN" altLang="en-US" sz="3800" b="1">
                <a:solidFill>
                  <a:srgbClr val="FF0000"/>
                </a:solidFill>
              </a:rPr>
              <a:t>症候分类和方案与方药：三消代表方：</a:t>
            </a:r>
            <a:r>
              <a:rPr lang="zh-CN" altLang="en-US"/>
              <a:t>                        </a:t>
            </a:r>
            <a:endParaRPr lang="zh-CN" altLang="en-US"/>
          </a:p>
          <a:p>
            <a:endParaRPr lang="zh-CN" altLang="en-US"/>
          </a:p>
          <a:p>
            <a:pPr algn="l" fontAlgn="auto">
              <a:lnSpc>
                <a:spcPct val="100000"/>
              </a:lnSpc>
              <a:spcBef>
                <a:spcPts val="500"/>
              </a:spcBef>
            </a:pPr>
            <a:r>
              <a:rPr lang="zh-CN" altLang="en-US"/>
              <a:t>第一.上消--清热润肺生津止渴--消渴方主之加味，方中重用花粉以清热生津；</a:t>
            </a:r>
            <a:endParaRPr lang="zh-CN" altLang="en-US"/>
          </a:p>
          <a:p>
            <a:pPr algn="l" fontAlgn="auto">
              <a:lnSpc>
                <a:spcPct val="100000"/>
              </a:lnSpc>
              <a:spcBef>
                <a:spcPts val="500"/>
              </a:spcBef>
            </a:pPr>
            <a:r>
              <a:rPr lang="zh-CN" altLang="en-US"/>
              <a:t>佐黄连清热降火；生地黄、藕汁养阴增液、可酌加葛根.麦冬.以加强生津止渴。</a:t>
            </a:r>
            <a:endParaRPr lang="zh-CN" altLang="en-US"/>
          </a:p>
          <a:p>
            <a:pPr algn="l" fontAlgn="auto">
              <a:lnSpc>
                <a:spcPct val="100000"/>
              </a:lnSpc>
              <a:spcBef>
                <a:spcPts val="500"/>
              </a:spcBef>
            </a:pPr>
            <a:r>
              <a:rPr lang="zh-CN" altLang="en-US"/>
              <a:t>若脉洪大无力，烦渴不止，小便频数，乃肺肾气阴亏虚，可以《二冬汤》--</a:t>
            </a:r>
            <a:endParaRPr lang="zh-CN" altLang="en-US"/>
          </a:p>
          <a:p>
            <a:pPr algn="l" fontAlgn="auto">
              <a:lnSpc>
                <a:spcPct val="100000"/>
              </a:lnSpc>
              <a:spcBef>
                <a:spcPts val="500"/>
              </a:spcBef>
            </a:pPr>
            <a:r>
              <a:rPr lang="zh-CN" altLang="en-US"/>
              <a:t>方中重用人参（可用沙参）益气生津.二冬.花粉、知母清热解毒。</a:t>
            </a:r>
            <a:endParaRPr lang="zh-CN" altLang="en-US"/>
          </a:p>
          <a:p>
            <a:pPr algn="l" fontAlgn="auto">
              <a:lnSpc>
                <a:spcPct val="100000"/>
              </a:lnSpc>
              <a:spcBef>
                <a:spcPts val="500"/>
              </a:spcBef>
            </a:pPr>
            <a:endParaRPr lang="zh-CN" altLang="en-US"/>
          </a:p>
          <a:p>
            <a:pPr algn="l" fontAlgn="auto">
              <a:lnSpc>
                <a:spcPct val="100000"/>
              </a:lnSpc>
              <a:spcBef>
                <a:spcPts val="500"/>
              </a:spcBef>
            </a:pPr>
            <a:r>
              <a:rPr lang="zh-CN" altLang="en-US"/>
              <a:t>如苔黄腻燥.烦渴引饮.脉洪大，乃胃热疻盛.耗损气阴，</a:t>
            </a:r>
            <a:endParaRPr lang="zh-CN" altLang="en-US"/>
          </a:p>
          <a:p>
            <a:pPr algn="l" fontAlgn="auto">
              <a:lnSpc>
                <a:spcPct val="100000"/>
              </a:lnSpc>
              <a:spcBef>
                <a:spcPts val="500"/>
              </a:spcBef>
            </a:pPr>
            <a:r>
              <a:rPr lang="zh-CN" altLang="en-US"/>
              <a:t>可用白虎汤+人参--清泻肺热，生津止渴。</a:t>
            </a:r>
            <a:r>
              <a:rPr lang="zh-CN" altLang="en-US"/>
              <a:t> </a:t>
            </a:r>
            <a:endParaRPr lang="zh-CN" altLang="en-US"/>
          </a:p>
          <a:p>
            <a:pPr algn="l" fontAlgn="auto">
              <a:lnSpc>
                <a:spcPct val="100000"/>
              </a:lnSpc>
              <a:spcBef>
                <a:spcPts val="500"/>
              </a:spcBef>
            </a:pPr>
            <a:endParaRPr lang="zh-CN" altLang="en-US"/>
          </a:p>
          <a:p>
            <a:pPr algn="l" fontAlgn="auto">
              <a:lnSpc>
                <a:spcPct val="100000"/>
              </a:lnSpc>
              <a:spcBef>
                <a:spcPts val="500"/>
              </a:spcBef>
            </a:pPr>
            <a:r>
              <a:rPr lang="zh-CN" altLang="en-US">
                <a:solidFill>
                  <a:srgbClr val="FF0000"/>
                </a:solidFill>
                <a:sym typeface="+mn-ea"/>
              </a:rPr>
              <a:t>消渴方</a:t>
            </a:r>
            <a:r>
              <a:rPr lang="zh-CN" altLang="en-US">
                <a:sym typeface="+mn-ea"/>
              </a:rPr>
              <a:t>---黄连.3克。天花粉15克。生地汁20毫升（后）</a:t>
            </a:r>
            <a:endParaRPr lang="zh-CN" altLang="en-US"/>
          </a:p>
          <a:p>
            <a:pPr algn="l" fontAlgn="auto">
              <a:lnSpc>
                <a:spcPct val="100000"/>
              </a:lnSpc>
              <a:spcBef>
                <a:spcPts val="500"/>
              </a:spcBef>
            </a:pPr>
            <a:r>
              <a:rPr lang="zh-CN" altLang="en-US">
                <a:sym typeface="+mn-ea"/>
              </a:rPr>
              <a:t>偶汁（后。姜汁10毫升（后）蜂蜜。                 </a:t>
            </a:r>
            <a:endParaRPr lang="zh-CN" altLang="en-US"/>
          </a:p>
          <a:p>
            <a:pPr algn="l" fontAlgn="auto">
              <a:lnSpc>
                <a:spcPct val="100000"/>
              </a:lnSpc>
              <a:spcBef>
                <a:spcPts val="500"/>
              </a:spcBef>
            </a:pPr>
            <a:r>
              <a:rPr lang="zh-CN" altLang="en-US">
                <a:sym typeface="+mn-ea"/>
              </a:rPr>
              <a:t>《二冬汤》天冬10克。麦冬10克。天花粉15克。黄芩6克。甘草10克。</a:t>
            </a:r>
            <a:endParaRPr lang="zh-CN" altLang="en-US"/>
          </a:p>
          <a:p>
            <a:pPr algn="l" fontAlgn="auto">
              <a:lnSpc>
                <a:spcPct val="100000"/>
              </a:lnSpc>
              <a:spcBef>
                <a:spcPts val="500"/>
              </a:spcBef>
            </a:pPr>
            <a:r>
              <a:rPr lang="zh-CN" altLang="en-US">
                <a:sym typeface="+mn-ea"/>
              </a:rPr>
              <a:t>人参10克。知母6克。当归15克。荷叶30克。</a:t>
            </a:r>
            <a:endParaRPr lang="zh-CN" altLang="en-US"/>
          </a:p>
          <a:p>
            <a:pPr algn="l" fontAlgn="auto">
              <a:lnSpc>
                <a:spcPct val="100000"/>
              </a:lnSpc>
              <a:spcBef>
                <a:spcPts val="500"/>
              </a:spcBef>
            </a:pPr>
            <a:r>
              <a:rPr lang="zh-CN" altLang="en-US">
                <a:sym typeface="+mn-ea"/>
              </a:rPr>
              <a:t>《伤寒论》白虎汤--人参石膏知母粳米草。</a:t>
            </a:r>
            <a:r>
              <a:rPr lang="zh-CN" altLang="en-US"/>
              <a:t>    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38225" y="203200"/>
            <a:ext cx="11586845" cy="6566535"/>
          </a:xfrm>
        </p:spPr>
        <p:txBody>
          <a:bodyPr>
            <a:normAutofit fontScale="90000" lnSpcReduction="20000"/>
          </a:bodyPr>
          <a:p>
            <a:pPr algn="l"/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第二：中消：胃热疻盛--治则清胃泻火.养阴增液--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方药《玉女煎》加黄连和栀子。方中石膏.知母肺胃郁热；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生地.麦冬益肺胃之阴，黄连、栀子清热泻火；牛膝引热下行。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如果大便秘结可用《增液汤》。            </a:t>
            </a:r>
            <a:endParaRPr lang="zh-CN" altLang="en-US">
              <a:sym typeface="+mn-ea"/>
            </a:endParaRPr>
          </a:p>
          <a:p>
            <a:pPr algn="l"/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玉女煎《景岳全书》石膏10克。熟地15克。麦冬10克。天冬15克。知母10克。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牛膝10克。粳米20克。增液汤《温病条辨》--大黄.芒硝.玄参.麦冬.生地。                     </a:t>
            </a:r>
            <a:endParaRPr lang="zh-CN" altLang="en-US"/>
          </a:p>
          <a:p>
            <a:pPr algn="l"/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第三：下消--肾阴亏虚--症状尿频量多、浑浊脂膏、或尿甜、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口干舌燥、舌红，脉沉细数。治则--滋阴固肾--方药六味地黄汤。                                 </a:t>
            </a:r>
            <a:endParaRPr lang="zh-CN" altLang="en-US"/>
          </a:p>
          <a:p>
            <a:pPr algn="l"/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第四：阴阳两虚--治则--温阳滋肾固摄--金匮肾气-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组方--桂枝10克。制附子6克（加炙甘草10克先煎50分钟，不能后加水）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熟地15克。山茱萸15克。山药15克。茯苓20克。丹皮10克。炒泽泻10克。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方中可酌加覆盆子，桑螵蛸、金樱子等补肾固摄。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 sz="3200" b="1">
                <a:solidFill>
                  <a:srgbClr val="FF0000"/>
                </a:solidFill>
                <a:sym typeface="+mn-ea"/>
              </a:rPr>
              <a:t>注：如果出血</a:t>
            </a:r>
            <a:r>
              <a:rPr lang="zh-CN" altLang="en-US">
                <a:sym typeface="+mn-ea"/>
              </a:rPr>
              <a:t>血瘀之証可加红花，丹参，生山楂、桃仁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18235" y="222885"/>
            <a:ext cx="11586845" cy="6600825"/>
          </a:xfrm>
        </p:spPr>
        <p:txBody>
          <a:bodyPr>
            <a:normAutofit lnSpcReduction="10000"/>
          </a:bodyPr>
          <a:p>
            <a:pPr algn="l" fontAlgn="auto">
              <a:spcBef>
                <a:spcPts val="500"/>
              </a:spcBef>
              <a:spcAft>
                <a:spcPts val="1000"/>
              </a:spcAft>
            </a:pPr>
            <a:r>
              <a:rPr lang="en-US" altLang="zh-CN" sz="3200" b="1">
                <a:solidFill>
                  <a:srgbClr val="FF0000"/>
                </a:solidFill>
              </a:rPr>
              <a:t>                   </a:t>
            </a:r>
            <a:r>
              <a:rPr lang="zh-CN" altLang="en-US" sz="3200" b="1">
                <a:solidFill>
                  <a:srgbClr val="FF0000"/>
                </a:solidFill>
              </a:rPr>
              <a:t>《消渴并发心梗经典临床案例》</a:t>
            </a:r>
            <a:endParaRPr lang="zh-CN" altLang="en-US"/>
          </a:p>
          <a:p>
            <a:pPr algn="l"/>
            <a:r>
              <a:rPr lang="zh-CN" altLang="en-US"/>
              <a:t>关有财：男，49岁，患有多年消渴.高血压。 </a:t>
            </a:r>
            <a:endParaRPr lang="zh-CN" altLang="en-US"/>
          </a:p>
          <a:p>
            <a:pPr algn="l"/>
            <a:r>
              <a:rPr lang="zh-CN" altLang="en-US"/>
              <a:t>并发心梗.脑梗死和肾衰。</a:t>
            </a:r>
            <a:endParaRPr lang="zh-CN" altLang="en-US"/>
          </a:p>
          <a:p>
            <a:pPr algn="l"/>
            <a:r>
              <a:rPr lang="zh-CN" altLang="en-US"/>
              <a:t>全国各地治疗，没有一点好转，自叙天天服11中西药度日，</a:t>
            </a:r>
            <a:endParaRPr lang="zh-CN" altLang="en-US"/>
          </a:p>
          <a:p>
            <a:pPr algn="l"/>
            <a:r>
              <a:rPr lang="zh-CN" altLang="en-US"/>
              <a:t>夜里常常突发心梗和脑梗死导致不醒人事抢救。常常住院。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/>
              <a:t>于2019年4月份到我门诊就医，病因外感寒湿.肥甘厚腻.劳欲体虚。 </a:t>
            </a:r>
            <a:endParaRPr lang="zh-CN" altLang="en-US"/>
          </a:p>
          <a:p>
            <a:pPr algn="l"/>
            <a:r>
              <a:rPr lang="zh-CN" altLang="en-US"/>
              <a:t> 病理：虚火.痰瘀.阴津亏损.燥热偏盛。             </a:t>
            </a:r>
            <a:endParaRPr lang="zh-CN" altLang="en-US"/>
          </a:p>
          <a:p>
            <a:pPr algn="l"/>
            <a:r>
              <a:rPr lang="zh-CN" altLang="en-US"/>
              <a:t> </a:t>
            </a:r>
            <a:endParaRPr lang="zh-CN" altLang="en-US"/>
          </a:p>
          <a:p>
            <a:pPr algn="l"/>
            <a:r>
              <a:rPr lang="zh-CN" altLang="en-US" sz="2800" b="1">
                <a:solidFill>
                  <a:srgbClr val="FF0000"/>
                </a:solidFill>
              </a:rPr>
              <a:t>病因上消和下消为主</a:t>
            </a:r>
            <a:r>
              <a:rPr lang="zh-CN" altLang="en-US"/>
              <a:t>，病人出现消渴咳血并发和尿如脂膏.</a:t>
            </a:r>
            <a:endParaRPr lang="zh-CN" altLang="en-US"/>
          </a:p>
          <a:p>
            <a:pPr algn="l"/>
            <a:r>
              <a:rPr lang="zh-CN" altLang="en-US"/>
              <a:t>尿血尿蛋白.饮一溲二.腰痛行走困难，</a:t>
            </a:r>
            <a:endParaRPr lang="zh-CN" altLang="en-US"/>
          </a:p>
          <a:p>
            <a:pPr algn="l"/>
            <a:r>
              <a:rPr lang="zh-CN" altLang="en-US"/>
              <a:t>心脏曾经做支架手术，共支架8个。</a:t>
            </a:r>
            <a:endParaRPr lang="zh-CN" altLang="en-US"/>
          </a:p>
          <a:p>
            <a:pPr algn="l"/>
            <a:r>
              <a:rPr lang="zh-CN" altLang="en-US"/>
              <a:t>医生告知如果在发病搭桥和支架都没有任何价值了，</a:t>
            </a:r>
            <a:endParaRPr lang="zh-CN" altLang="en-US"/>
          </a:p>
          <a:p>
            <a:pPr algn="l"/>
            <a:r>
              <a:rPr lang="zh-CN" altLang="en-US"/>
              <a:t>心脏只有换心脏瓣膜了，而且心区总是刺痛不止。</a:t>
            </a:r>
            <a:r>
              <a:rPr lang="zh-CN" altLang="en-US" b="1">
                <a:solidFill>
                  <a:srgbClr val="FF0000"/>
                </a:solidFill>
              </a:rPr>
              <a:t>每天以硝酸甘油度日</a:t>
            </a:r>
            <a:r>
              <a:rPr lang="zh-CN" altLang="en-US"/>
              <a:t>。                                 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32560" y="419100"/>
            <a:ext cx="11586845" cy="6604000"/>
          </a:xfrm>
        </p:spPr>
        <p:txBody>
          <a:bodyPr>
            <a:normAutofit lnSpcReduction="20000"/>
          </a:bodyPr>
          <a:p>
            <a:pPr algn="l"/>
            <a:r>
              <a:rPr lang="zh-CN" altLang="en-US" sz="3200" b="1">
                <a:solidFill>
                  <a:srgbClr val="FF0000"/>
                </a:solidFill>
                <a:sym typeface="+mn-ea"/>
              </a:rPr>
              <a:t>病因：</a:t>
            </a:r>
            <a:r>
              <a:rPr lang="zh-CN" altLang="en-US">
                <a:sym typeface="+mn-ea"/>
              </a:rPr>
              <a:t>肺热津伤.肾阴亏虚.阴阳两虚.阴虚风动.肝阳偏亢。            </a:t>
            </a:r>
            <a:endParaRPr lang="zh-CN" altLang="en-US">
              <a:sym typeface="+mn-ea"/>
            </a:endParaRPr>
          </a:p>
          <a:p>
            <a:pPr algn="l"/>
            <a:endParaRPr lang="zh-CN" altLang="en-US" b="1">
              <a:solidFill>
                <a:srgbClr val="FF0000"/>
              </a:solidFill>
              <a:sym typeface="+mn-ea"/>
            </a:endParaRPr>
          </a:p>
          <a:p>
            <a:pPr algn="l"/>
            <a:r>
              <a:rPr lang="zh-CN" altLang="en-US" b="1">
                <a:solidFill>
                  <a:srgbClr val="FF0000"/>
                </a:solidFill>
                <a:sym typeface="+mn-ea"/>
              </a:rPr>
              <a:t>治则：</a:t>
            </a:r>
            <a:r>
              <a:rPr lang="zh-CN" altLang="en-US">
                <a:sym typeface="+mn-ea"/>
              </a:rPr>
              <a:t>金水相生法（滋补肺肾阴虚）；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滋水含木法（通过滋补肝肾之阴，以涵敛潜制肝阳之法；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佐金平木法（滋肺阴.清肝火之法、因肝火过胜，耗伤肺阴导致咳血）                             </a:t>
            </a:r>
            <a:endParaRPr lang="zh-CN" altLang="en-US">
              <a:sym typeface="+mn-ea"/>
            </a:endParaRPr>
          </a:p>
          <a:p>
            <a:pPr algn="l"/>
            <a:endParaRPr lang="zh-CN" altLang="en-US" b="1">
              <a:solidFill>
                <a:srgbClr val="FF0000"/>
              </a:solidFill>
              <a:sym typeface="+mn-ea"/>
            </a:endParaRPr>
          </a:p>
          <a:p>
            <a:pPr algn="l"/>
            <a:r>
              <a:rPr lang="zh-CN" altLang="en-US" b="1">
                <a:solidFill>
                  <a:srgbClr val="FF0000"/>
                </a:solidFill>
                <a:sym typeface="+mn-ea"/>
              </a:rPr>
              <a:t>治疗方案：</a:t>
            </a:r>
            <a:r>
              <a:rPr lang="zh-CN" altLang="en-US">
                <a:sym typeface="+mn-ea"/>
              </a:rPr>
              <a:t>清热润肺.生津止渴. 温阳滋肾固阳.滋阴固肾.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平肝潜阳.镇肝息风，扶正固本 ---尿血--</a:t>
            </a:r>
            <a:endParaRPr lang="zh-CN" altLang="en-US">
              <a:sym typeface="+mn-ea"/>
            </a:endParaRPr>
          </a:p>
          <a:p>
            <a:pPr algn="l"/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小蓟饮子+六味地黄汤+镇肝息风汤.+古代医家（《张锡纯》玉液汤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--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山药20克。生黄芪20克。生知母10克。生鸡内金15克。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葛根20克后下。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五味子10克   。天花20克。炙甘草10。7剂水煎。</a:t>
            </a:r>
            <a:endParaRPr lang="zh-CN" altLang="en-US">
              <a:sym typeface="+mn-ea"/>
            </a:endParaRPr>
          </a:p>
          <a:p>
            <a:pPr algn="l"/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服后的第一个晚上就没有在出现过心绞痛                            </a:t>
            </a:r>
            <a:endParaRPr lang="zh-CN" altLang="en-US"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49655" y="130175"/>
            <a:ext cx="10594340" cy="6598285"/>
          </a:xfrm>
        </p:spPr>
        <p:txBody>
          <a:bodyPr>
            <a:normAutofit lnSpcReduction="10000"/>
          </a:bodyPr>
          <a:p>
            <a:endParaRPr lang="zh-CN" altLang="en-US" sz="3200" b="1">
              <a:solidFill>
                <a:srgbClr val="FF0000"/>
              </a:solidFill>
              <a:sym typeface="+mn-ea"/>
            </a:endParaRPr>
          </a:p>
          <a:p>
            <a:pPr algn="l"/>
            <a:r>
              <a:rPr lang="zh-CN" altLang="en-US" sz="3600" b="1">
                <a:solidFill>
                  <a:srgbClr val="FF0000"/>
                </a:solidFill>
                <a:sym typeface="+mn-ea"/>
              </a:rPr>
              <a:t>针灸：</a:t>
            </a:r>
            <a:r>
              <a:rPr lang="zh-CN" altLang="en-US" sz="2800">
                <a:sym typeface="+mn-ea"/>
              </a:rPr>
              <a:t>醒脑开窍.平肝潜阳.生津止渴.通络心阳..扶其正.固其本。  </a:t>
            </a:r>
            <a:endParaRPr lang="zh-CN" altLang="en-US" sz="2800">
              <a:sym typeface="+mn-ea"/>
            </a:endParaRPr>
          </a:p>
          <a:p>
            <a:pPr algn="l"/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内关（双）.人中.三阴交（双）完骨.天柱.风池（双）颈椎夹脊刺。</a:t>
            </a:r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后溪（双）太冲（双）合谷（双）足三里（双）百会.四神聪.针灸7天。</a:t>
            </a:r>
            <a:endParaRPr lang="zh-CN" altLang="en-US" sz="2800">
              <a:sym typeface="+mn-ea"/>
            </a:endParaRPr>
          </a:p>
          <a:p>
            <a:pPr algn="l"/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汤剂2个疗程后，病人从未出现过喘憋心痛过。腰也不疼了，</a:t>
            </a:r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于24号到医院检查，结果很理想。</a:t>
            </a:r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肌酐完全消失了，尿蛋白稍稍高点血脂血糖都正常。</a:t>
            </a:r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服药后没再咳过血丝，病人高兴极了。</a:t>
            </a:r>
            <a:endParaRPr lang="zh-CN" altLang="en-US" sz="2800">
              <a:sym typeface="+mn-ea"/>
            </a:endParaRPr>
          </a:p>
          <a:p>
            <a:endParaRPr lang="zh-CN" altLang="en-US" sz="3200"/>
          </a:p>
          <a:p>
            <a:r>
              <a:rPr lang="zh-CN" altLang="en-US" sz="3200" b="1">
                <a:solidFill>
                  <a:srgbClr val="FF0000"/>
                </a:solidFill>
                <a:sym typeface="+mn-ea"/>
              </a:rPr>
              <a:t>于6月份还去了一次青藏高原玩心脏也没出现过憋闷</a:t>
            </a:r>
            <a:r>
              <a:rPr lang="zh-CN" altLang="en-US">
                <a:sym typeface="+mn-ea"/>
              </a:rPr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19405" y="156845"/>
            <a:ext cx="11586845" cy="6588760"/>
          </a:xfrm>
        </p:spPr>
        <p:txBody>
          <a:bodyPr>
            <a:normAutofit/>
          </a:bodyPr>
          <a:p>
            <a:endParaRPr lang="zh-CN" altLang="en-US" sz="3200" b="1">
              <a:solidFill>
                <a:srgbClr val="FF0000"/>
              </a:solidFill>
              <a:sym typeface="+mn-ea"/>
            </a:endParaRPr>
          </a:p>
          <a:p>
            <a:endParaRPr lang="zh-CN" altLang="en-US" sz="3200" b="1">
              <a:solidFill>
                <a:srgbClr val="FF0000"/>
              </a:solidFill>
            </a:endParaRPr>
          </a:p>
          <a:p>
            <a:endParaRPr lang="zh-CN" altLang="en-US" sz="3200" b="1">
              <a:solidFill>
                <a:srgbClr val="FF0000"/>
              </a:solidFill>
            </a:endParaRPr>
          </a:p>
          <a:p>
            <a:r>
              <a:rPr lang="zh-CN" altLang="en-US" sz="4800" b="1">
                <a:solidFill>
                  <a:srgbClr val="FF0000"/>
                </a:solidFill>
              </a:rPr>
              <a:t>但愿人间无疾病  哪怕架上药生尘</a:t>
            </a:r>
            <a:endParaRPr lang="zh-CN" altLang="en-US" sz="4800" b="1">
              <a:solidFill>
                <a:srgbClr val="FF0000"/>
              </a:solidFill>
            </a:endParaRPr>
          </a:p>
          <a:p>
            <a:endParaRPr lang="zh-CN" altLang="en-US" sz="4800" b="1">
              <a:solidFill>
                <a:srgbClr val="FF0000"/>
              </a:solidFill>
            </a:endParaRPr>
          </a:p>
          <a:p>
            <a:r>
              <a:rPr lang="zh-CN" altLang="en-US" sz="4800" b="1">
                <a:solidFill>
                  <a:srgbClr val="FF0000"/>
                </a:solidFill>
              </a:rPr>
              <a:t>谢谢大家 ！！！</a:t>
            </a:r>
            <a:endParaRPr lang="zh-CN" altLang="en-US" sz="48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14730" y="304800"/>
            <a:ext cx="10290810" cy="6923405"/>
          </a:xfrm>
        </p:spPr>
        <p:txBody>
          <a:bodyPr>
            <a:normAutofit/>
          </a:bodyPr>
          <a:p>
            <a:pPr algn="l">
              <a:lnSpc>
                <a:spcPct val="150000"/>
              </a:lnSpc>
            </a:pPr>
            <a:r>
              <a:rPr lang="zh-CN" altLang="en-US" sz="3200" b="1">
                <a:solidFill>
                  <a:srgbClr val="FF0000"/>
                </a:solidFill>
                <a:sym typeface="+mn-ea"/>
              </a:rPr>
              <a:t>擅长治疗</a:t>
            </a:r>
            <a:r>
              <a:rPr lang="zh-CN" altLang="en-US">
                <a:sym typeface="+mn-ea"/>
              </a:rPr>
              <a:t>：</a:t>
            </a:r>
            <a:endParaRPr lang="zh-CN" altLang="en-US">
              <a:sym typeface="+mn-ea"/>
            </a:endParaRPr>
          </a:p>
          <a:p>
            <a:pPr algn="l" fontAlgn="auto">
              <a:lnSpc>
                <a:spcPct val="150000"/>
              </a:lnSpc>
              <a:spcBef>
                <a:spcPts val="0"/>
              </a:spcBef>
              <a:buBlip>
                <a:blip r:embed="rId1"/>
              </a:buBlip>
            </a:pPr>
            <a:r>
              <a:rPr lang="zh-CN" altLang="en-US">
                <a:solidFill>
                  <a:schemeClr val="tx1"/>
                </a:solidFill>
                <a:sym typeface="+mn-ea"/>
              </a:rPr>
              <a:t>各种心脑血管疾病</a:t>
            </a:r>
            <a:r>
              <a:rPr lang="zh-CN" altLang="en-US">
                <a:sym typeface="+mn-ea"/>
              </a:rPr>
              <a:t>，消渴，肿瘤，肝腹水，不孕不育，肾炎，哮喘，股骨头坏死，</a:t>
            </a:r>
            <a:r>
              <a:rPr lang="zh-CN" altLang="en-US">
                <a:solidFill>
                  <a:schemeClr val="tx1"/>
                </a:solidFill>
                <a:sym typeface="+mn-ea"/>
              </a:rPr>
              <a:t>风湿类风湿与关节病</a:t>
            </a:r>
            <a:r>
              <a:rPr lang="zh-CN" altLang="en-US">
                <a:sym typeface="+mn-ea"/>
              </a:rPr>
              <a:t>。</a:t>
            </a:r>
            <a:endParaRPr lang="zh-CN" altLang="en-US">
              <a:sym typeface="+mn-ea"/>
            </a:endParaRPr>
          </a:p>
          <a:p>
            <a:pPr algn="l" fontAlgn="auto">
              <a:lnSpc>
                <a:spcPct val="150000"/>
              </a:lnSpc>
              <a:spcBef>
                <a:spcPts val="0"/>
              </a:spcBef>
              <a:buBlip>
                <a:blip r:embed="rId1"/>
              </a:buBlip>
            </a:pPr>
            <a:r>
              <a:rPr lang="zh-CN" altLang="en-US">
                <a:sym typeface="+mn-ea"/>
              </a:rPr>
              <a:t>从医多年的，治愈各类疑难杂症患者众多。如：脑出血、脑中风、偏瘫、脑栓塞、成功地完善了心梗即将搭桥的患者无数例；</a:t>
            </a:r>
            <a:endParaRPr lang="zh-CN" altLang="en-US">
              <a:sym typeface="+mn-ea"/>
            </a:endParaRPr>
          </a:p>
          <a:p>
            <a:pPr algn="l" fontAlgn="auto">
              <a:lnSpc>
                <a:spcPct val="150000"/>
              </a:lnSpc>
              <a:spcBef>
                <a:spcPts val="0"/>
              </a:spcBef>
              <a:buBlip>
                <a:blip r:embed="rId1"/>
              </a:buBlip>
            </a:pPr>
            <a:r>
              <a:rPr lang="zh-CN" altLang="en-US">
                <a:sym typeface="+mn-ea"/>
              </a:rPr>
              <a:t>治愈了众多消渴并发坏疽的患者；结肠癌肝转移；骨膜软骨瘤肺转移；骨髓癌，肺癌、甲癌、肝癌。       </a:t>
            </a:r>
            <a:endParaRPr lang="zh-CN" altLang="en-US" sz="2800" b="1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04290" y="816610"/>
            <a:ext cx="9953625" cy="5504815"/>
          </a:xfrm>
        </p:spPr>
        <p:txBody>
          <a:bodyPr>
            <a:normAutofit/>
          </a:bodyPr>
          <a:p>
            <a:pPr algn="l" fontAlgn="auto">
              <a:lnSpc>
                <a:spcPct val="150000"/>
              </a:lnSpc>
              <a:spcBef>
                <a:spcPts val="0"/>
              </a:spcBef>
              <a:buBlip>
                <a:blip r:embed="rId1"/>
              </a:buBlip>
            </a:pPr>
            <a:r>
              <a:rPr lang="zh-CN" altLang="en-US">
                <a:sym typeface="+mn-ea"/>
              </a:rPr>
              <a:t>肾病综合征--慢性肾炎，肾结石、肾萎缩、肾囊肿；阳痿--精液液化不良性不育症，死精少精性不孕症，不明原因不孕；</a:t>
            </a:r>
            <a:endParaRPr lang="zh-CN" altLang="en-US">
              <a:sym typeface="+mn-ea"/>
            </a:endParaRPr>
          </a:p>
          <a:p>
            <a:pPr algn="l" fontAlgn="auto">
              <a:lnSpc>
                <a:spcPct val="150000"/>
              </a:lnSpc>
              <a:spcBef>
                <a:spcPts val="0"/>
              </a:spcBef>
              <a:buBlip>
                <a:blip r:embed="rId1"/>
              </a:buBlip>
            </a:pPr>
            <a:r>
              <a:rPr lang="zh-CN" altLang="en-US">
                <a:sym typeface="+mn-ea"/>
              </a:rPr>
              <a:t>中医妇科-盆腔积液、阴道炎、习惯性流产；中医男科-前列腺炎、睾丸炎；</a:t>
            </a:r>
            <a:endParaRPr lang="zh-CN" altLang="en-US">
              <a:sym typeface="+mn-ea"/>
            </a:endParaRPr>
          </a:p>
          <a:p>
            <a:pPr algn="l" fontAlgn="auto">
              <a:lnSpc>
                <a:spcPct val="150000"/>
              </a:lnSpc>
              <a:buBlip>
                <a:blip r:embed="rId1"/>
              </a:buBlip>
            </a:pPr>
            <a:r>
              <a:rPr lang="zh-CN" altLang="en-US">
                <a:sym typeface="+mn-ea"/>
              </a:rPr>
              <a:t>各种不明原因炎症；中医消化-萎缩性胃炎、重度不典型增生（癌前病变）胆汁反流性胃炎、重度胃下垂、胃腐烂；面瘫-面肌痉挛、口眼歪斜；</a:t>
            </a:r>
            <a:endParaRPr lang="zh-CN" altLang="en-US">
              <a:sym typeface="+mn-ea"/>
            </a:endParaRPr>
          </a:p>
          <a:p>
            <a:pPr algn="l" fontAlgn="auto">
              <a:lnSpc>
                <a:spcPct val="150000"/>
              </a:lnSpc>
              <a:buBlip>
                <a:blip r:embed="rId1"/>
              </a:buBlip>
            </a:pPr>
            <a:r>
              <a:rPr lang="zh-CN" altLang="en-US">
                <a:sym typeface="+mn-ea"/>
              </a:rPr>
              <a:t>中医代谢-扁平苔藓（口腔、四肢及全身）、牛皮癣、银屑病； </a:t>
            </a:r>
            <a:r>
              <a:rPr lang="zh-CN" altLang="en-US" sz="1800">
                <a:sym typeface="+mn-ea"/>
              </a:rPr>
              <a:t>  </a:t>
            </a:r>
            <a:r>
              <a:rPr lang="zh-CN" altLang="en-US" sz="2000">
                <a:sym typeface="+mn-ea"/>
              </a:rPr>
              <a:t>                                     </a:t>
            </a:r>
            <a:endParaRPr lang="zh-CN" altLang="en-US" sz="2000">
              <a:sym typeface="+mn-ea"/>
            </a:endParaRPr>
          </a:p>
          <a:p>
            <a:endParaRPr lang="zh-CN" altLang="en-US">
              <a:sym typeface="+mn-ea"/>
            </a:endParaRPr>
          </a:p>
          <a:p>
            <a:endParaRPr lang="zh-CN" altLang="en-US" sz="2800" b="1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60475" y="933450"/>
            <a:ext cx="9671685" cy="5504815"/>
          </a:xfrm>
        </p:spPr>
        <p:txBody>
          <a:bodyPr>
            <a:normAutofit/>
          </a:bodyPr>
          <a:p>
            <a:pPr algn="l">
              <a:lnSpc>
                <a:spcPct val="150000"/>
              </a:lnSpc>
              <a:buBlip>
                <a:blip r:embed="rId1"/>
              </a:buBlip>
            </a:pPr>
            <a:r>
              <a:rPr lang="zh-CN" altLang="en-US">
                <a:sym typeface="+mn-ea"/>
              </a:rPr>
              <a:t>中医骨科-股骨头坏死、腰椎间盘脱出、强者性脊柱炎、骨关节积液；重度硬皮症；红斑狼疮；重度肝腹水、肝昏迷；淋巴结核。</a:t>
            </a:r>
            <a:endParaRPr lang="zh-CN" altLang="en-US">
              <a:sym typeface="+mn-ea"/>
            </a:endParaRPr>
          </a:p>
          <a:p>
            <a:pPr algn="l">
              <a:lnSpc>
                <a:spcPct val="150000"/>
              </a:lnSpc>
            </a:pPr>
            <a:endParaRPr lang="zh-CN" altLang="en-US">
              <a:sym typeface="+mn-ea"/>
            </a:endParaRPr>
          </a:p>
          <a:p>
            <a:pPr algn="l">
              <a:lnSpc>
                <a:spcPct val="150000"/>
              </a:lnSpc>
              <a:buBlip>
                <a:blip r:embed="rId1"/>
              </a:buBlip>
            </a:pPr>
            <a:r>
              <a:rPr lang="zh-CN" altLang="en-US">
                <a:sym typeface="+mn-ea"/>
              </a:rPr>
              <a:t> 应诊多年来，常常应邀出席中华医学会，世界医药学会及全国名老中医高峰论坛演讲，并授予全国名老中医杰出人物，受到孙隆椿、顾秀莲、王文元、吴刚及马来西亚、泰国等多位医学专家亲自接见，并合影留念。</a:t>
            </a:r>
            <a:r>
              <a:rPr lang="zh-CN" altLang="en-US" sz="2000">
                <a:sym typeface="+mn-ea"/>
              </a:rPr>
              <a:t> </a:t>
            </a:r>
            <a:r>
              <a:rPr lang="zh-CN" altLang="en-US" sz="1800">
                <a:sym typeface="+mn-ea"/>
              </a:rPr>
              <a:t>  </a:t>
            </a:r>
            <a:r>
              <a:rPr lang="zh-CN" altLang="en-US" sz="2000">
                <a:sym typeface="+mn-ea"/>
              </a:rPr>
              <a:t>                                     </a:t>
            </a:r>
            <a:endParaRPr lang="zh-CN" altLang="en-US" sz="2000">
              <a:sym typeface="+mn-ea"/>
            </a:endParaRPr>
          </a:p>
          <a:p>
            <a:endParaRPr lang="zh-CN" altLang="en-US">
              <a:sym typeface="+mn-ea"/>
            </a:endParaRPr>
          </a:p>
          <a:p>
            <a:endParaRPr lang="zh-CN" altLang="en-US" sz="2800" b="1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25220" y="476250"/>
            <a:ext cx="10068560" cy="6566535"/>
          </a:xfrm>
        </p:spPr>
        <p:txBody>
          <a:bodyPr>
            <a:normAutofit lnSpcReduction="20000"/>
          </a:bodyPr>
          <a:p>
            <a:pPr algn="l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800"/>
              <a:t>消渴：医圣张仲景说：</a:t>
            </a:r>
            <a:r>
              <a:rPr lang="en-US" altLang="zh-CN" sz="2800">
                <a:solidFill>
                  <a:srgbClr val="FF0000"/>
                </a:solidFill>
              </a:rPr>
              <a:t>“</a:t>
            </a:r>
            <a:r>
              <a:rPr lang="zh-CN" altLang="en-US" sz="3200" b="1">
                <a:solidFill>
                  <a:srgbClr val="FF0000"/>
                </a:solidFill>
              </a:rPr>
              <a:t>观其脉证，知犯何逆，辩证治之</a:t>
            </a:r>
            <a:r>
              <a:rPr lang="en-US" altLang="zh-CN" sz="3200" b="1">
                <a:solidFill>
                  <a:srgbClr val="FF0000"/>
                </a:solidFill>
              </a:rPr>
              <a:t>”</a:t>
            </a:r>
            <a:endParaRPr lang="zh-CN" altLang="en-US"/>
          </a:p>
          <a:p>
            <a:pPr algn="l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800"/>
              <a:t>这是</a:t>
            </a:r>
            <a:r>
              <a:rPr lang="zh-CN" altLang="en-US" sz="3200" b="1">
                <a:solidFill>
                  <a:srgbClr val="FF0000"/>
                </a:solidFill>
              </a:rPr>
              <a:t>中医十二字箴言</a:t>
            </a:r>
            <a:r>
              <a:rPr lang="zh-CN" altLang="en-US" sz="2800"/>
              <a:t>，也是我多年中医临床经验体会。                                </a:t>
            </a:r>
            <a:endParaRPr lang="zh-CN" altLang="en-US" sz="2800"/>
          </a:p>
          <a:p>
            <a:pPr algn="l" fontAlgn="auto">
              <a:lnSpc>
                <a:spcPct val="150000"/>
              </a:lnSpc>
              <a:spcBef>
                <a:spcPts val="0"/>
              </a:spcBef>
            </a:pPr>
            <a:endParaRPr lang="zh-CN" altLang="en-US" sz="2800"/>
          </a:p>
          <a:p>
            <a:pPr algn="l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800"/>
              <a:t>唐代孙思邈说：“夫脉者，医之大业也，既不深究其道，何以为医者哉。                           </a:t>
            </a:r>
            <a:endParaRPr lang="zh-CN" altLang="en-US" sz="2800"/>
          </a:p>
          <a:p>
            <a:pPr algn="l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800"/>
              <a:t>  </a:t>
            </a:r>
            <a:endParaRPr lang="zh-CN" altLang="en-US" sz="2800"/>
          </a:p>
          <a:p>
            <a:pPr algn="l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800"/>
              <a:t>明代徐春甫说“脉为医之关键，医不察脉，则无以别证，证不别；则无可以措治。医惟明脉，</a:t>
            </a:r>
            <a:endParaRPr lang="zh-CN" altLang="en-US" sz="2800"/>
          </a:p>
          <a:p>
            <a:pPr algn="l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800"/>
              <a:t>则诚为良医；诊候不明，则为庸妄。                        </a:t>
            </a:r>
            <a:endParaRPr lang="zh-CN" altLang="en-US" sz="2800"/>
          </a:p>
          <a:p>
            <a:pPr algn="l" fontAlgn="auto">
              <a:lnSpc>
                <a:spcPts val="2480"/>
              </a:lnSpc>
              <a:spcBef>
                <a:spcPts val="0"/>
              </a:spcBef>
            </a:pPr>
            <a:endParaRPr lang="zh-CN" altLang="en-US"/>
          </a:p>
          <a:p>
            <a:pPr algn="l" fontAlgn="auto">
              <a:lnSpc>
                <a:spcPts val="2480"/>
              </a:lnSpc>
              <a:spcBef>
                <a:spcPts val="0"/>
              </a:spcBef>
            </a:pP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65860" y="179070"/>
            <a:ext cx="10156825" cy="6566535"/>
          </a:xfrm>
        </p:spPr>
        <p:txBody>
          <a:bodyPr>
            <a:normAutofit lnSpcReduction="10000"/>
          </a:bodyPr>
          <a:p>
            <a:pPr algn="l" fontAlgn="auto">
              <a:lnSpc>
                <a:spcPts val="2480"/>
              </a:lnSpc>
              <a:spcBef>
                <a:spcPts val="0"/>
              </a:spcBef>
            </a:pPr>
            <a:r>
              <a:rPr lang="zh-CN" altLang="en-US"/>
              <a:t>                  </a:t>
            </a:r>
            <a:endParaRPr lang="zh-CN" altLang="en-US"/>
          </a:p>
          <a:p>
            <a:pPr algn="l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800"/>
              <a:t>清代吴鞠通说“四诊之法，惟脉最难，亦惟脉最凭也！”                   </a:t>
            </a:r>
            <a:endParaRPr lang="zh-CN" altLang="en-US" sz="2800"/>
          </a:p>
          <a:p>
            <a:pPr algn="l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800"/>
              <a:t>   </a:t>
            </a:r>
            <a:endParaRPr lang="zh-CN" altLang="en-US" sz="2800"/>
          </a:p>
          <a:p>
            <a:pPr algn="l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800"/>
              <a:t>早在皇帝内经中就有所阐述“凡三消之症，三焦之病也，久病入血入络，</a:t>
            </a:r>
            <a:endParaRPr lang="zh-CN" altLang="en-US" sz="2800"/>
          </a:p>
          <a:p>
            <a:pPr algn="l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800"/>
              <a:t>形成壅滞，流于肌内，形成痈疳，最后导致溃烂”。     </a:t>
            </a:r>
            <a:endParaRPr lang="zh-CN" altLang="en-US" sz="2800"/>
          </a:p>
          <a:p>
            <a:pPr algn="l" fontAlgn="auto">
              <a:lnSpc>
                <a:spcPct val="150000"/>
              </a:lnSpc>
              <a:spcBef>
                <a:spcPts val="0"/>
              </a:spcBef>
            </a:pPr>
            <a:endParaRPr lang="zh-CN" altLang="en-US" sz="2800"/>
          </a:p>
          <a:p>
            <a:pPr algn="l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800"/>
              <a:t>  在临床中每年死于stroke 和diabetes的在国际上居首位，</a:t>
            </a:r>
            <a:endParaRPr lang="zh-CN" altLang="en-US" sz="2800"/>
          </a:p>
          <a:p>
            <a:pPr algn="l" fontAlgn="auto">
              <a:lnSpc>
                <a:spcPct val="150000"/>
              </a:lnSpc>
              <a:spcBef>
                <a:spcPts val="0"/>
              </a:spcBef>
            </a:pPr>
            <a:endParaRPr lang="zh-CN" altLang="en-US" sz="2800"/>
          </a:p>
          <a:p>
            <a:pPr algn="l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800"/>
              <a:t>所以这是临床医学的重中之重--</a:t>
            </a:r>
            <a:r>
              <a:rPr lang="zh-CN" altLang="en-US" sz="3600" b="1">
                <a:solidFill>
                  <a:srgbClr val="FF0000"/>
                </a:solidFill>
              </a:rPr>
              <a:t>未病先治，未病先防 </a:t>
            </a:r>
            <a:r>
              <a:rPr lang="zh-CN" altLang="en-US" sz="3200" b="1">
                <a:solidFill>
                  <a:srgbClr val="FF0000"/>
                </a:solidFill>
              </a:rPr>
              <a:t>      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88110" y="534035"/>
            <a:ext cx="9415780" cy="6614795"/>
          </a:xfrm>
        </p:spPr>
        <p:txBody>
          <a:bodyPr>
            <a:normAutofit/>
          </a:bodyPr>
          <a:p>
            <a:pPr algn="l"/>
            <a:r>
              <a:rPr lang="en-US" altLang="zh-CN" sz="3600" b="1">
                <a:solidFill>
                  <a:srgbClr val="FF0000"/>
                </a:solidFill>
              </a:rPr>
              <a:t>               </a:t>
            </a:r>
            <a:r>
              <a:rPr lang="zh-CN" altLang="en-US" sz="3600" b="1">
                <a:solidFill>
                  <a:srgbClr val="FF0000"/>
                </a:solidFill>
              </a:rPr>
              <a:t>消渴的病因.病机.病位.治则</a:t>
            </a:r>
            <a:r>
              <a:rPr lang="zh-CN" altLang="en-US"/>
              <a:t>、、、</a:t>
            </a:r>
            <a:endParaRPr lang="zh-CN" altLang="en-US"/>
          </a:p>
          <a:p>
            <a:r>
              <a:rPr lang="zh-CN" altLang="en-US"/>
              <a:t>                          </a:t>
            </a:r>
            <a:endParaRPr lang="zh-CN" altLang="en-US"/>
          </a:p>
          <a:p>
            <a:pPr algn="l"/>
            <a:r>
              <a:rPr lang="zh-CN" altLang="en-US"/>
              <a:t> </a:t>
            </a:r>
            <a:r>
              <a:rPr lang="zh-CN" altLang="en-US" sz="2800"/>
              <a:t>第一：病因--外感寒湿，饮食不当，劳欲体虚。   </a:t>
            </a:r>
            <a:endParaRPr lang="zh-CN" altLang="en-US" sz="2800"/>
          </a:p>
          <a:p>
            <a:pPr algn="l"/>
            <a:r>
              <a:rPr lang="zh-CN" altLang="en-US" sz="2800"/>
              <a:t>                    </a:t>
            </a:r>
            <a:endParaRPr lang="zh-CN" altLang="en-US" sz="2800"/>
          </a:p>
          <a:p>
            <a:pPr algn="l"/>
            <a:r>
              <a:rPr lang="zh-CN" altLang="en-US" sz="2800"/>
              <a:t> 第二：病位--肺.胃.肾，主要以肾为关键。                          </a:t>
            </a:r>
            <a:endParaRPr lang="zh-CN" altLang="en-US" sz="2800"/>
          </a:p>
          <a:p>
            <a:pPr algn="l"/>
            <a:r>
              <a:rPr lang="zh-CN" altLang="en-US" sz="2800"/>
              <a:t>   </a:t>
            </a:r>
            <a:endParaRPr lang="zh-CN" altLang="en-US" sz="2800"/>
          </a:p>
          <a:p>
            <a:pPr algn="l"/>
            <a:r>
              <a:rPr lang="zh-CN" altLang="en-US" sz="2800"/>
              <a:t>第三：病理性质--本虚标实（阴虚为本、燥热为标）。                          </a:t>
            </a:r>
            <a:endParaRPr lang="zh-CN" altLang="en-US" sz="2800"/>
          </a:p>
          <a:p>
            <a:pPr algn="l"/>
            <a:r>
              <a:rPr lang="zh-CN" altLang="en-US" sz="2800"/>
              <a:t>    </a:t>
            </a:r>
            <a:endParaRPr lang="zh-CN" altLang="en-US" sz="2800"/>
          </a:p>
          <a:p>
            <a:pPr algn="l"/>
            <a:r>
              <a:rPr lang="zh-CN" altLang="en-US" sz="2800"/>
              <a:t>第四：基本病机---阴津亏损，燥热偏盛。    </a:t>
            </a:r>
            <a:endParaRPr lang="zh-CN" altLang="en-US" sz="2800"/>
          </a:p>
          <a:p>
            <a:pPr algn="l"/>
            <a:r>
              <a:rPr lang="zh-CN" altLang="en-US" sz="2800"/>
              <a:t> </a:t>
            </a:r>
            <a:endParaRPr lang="zh-CN" altLang="en-US" sz="2800"/>
          </a:p>
          <a:p>
            <a:pPr algn="l"/>
            <a:r>
              <a:rPr lang="zh-CN" altLang="en-US" sz="2800"/>
              <a:t>第五：治疗原则--清热润燥，养阴生津。    </a:t>
            </a:r>
            <a:endParaRPr lang="zh-CN" altLang="en-US" sz="2800"/>
          </a:p>
          <a:p>
            <a:r>
              <a:rPr lang="zh-CN" altLang="en-US"/>
              <a:t>  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19405" y="226060"/>
            <a:ext cx="11586845" cy="6519545"/>
          </a:xfrm>
        </p:spPr>
        <p:txBody>
          <a:bodyPr>
            <a:normAutofit lnSpcReduction="10000"/>
          </a:bodyPr>
          <a:p>
            <a:pPr fontAlgn="auto">
              <a:spcAft>
                <a:spcPts val="1000"/>
              </a:spcAft>
            </a:pPr>
            <a:r>
              <a:rPr lang="zh-CN" altLang="en-US" sz="3200" b="1">
                <a:solidFill>
                  <a:srgbClr val="FF0000"/>
                </a:solidFill>
                <a:sym typeface="+mn-ea"/>
              </a:rPr>
              <a:t>消渴辩证要点：</a:t>
            </a:r>
            <a:endParaRPr lang="zh-CN" altLang="en-US">
              <a:sym typeface="+mn-ea"/>
            </a:endParaRPr>
          </a:p>
          <a:p>
            <a:pPr fontAlgn="auto">
              <a:lnSpc>
                <a:spcPts val="1700"/>
              </a:lnSpc>
            </a:pPr>
            <a:r>
              <a:rPr lang="zh-CN" altLang="en-US">
                <a:sym typeface="+mn-ea"/>
              </a:rPr>
              <a:t>首分三消的脏腑病位，肺脾（胃）肾。</a:t>
            </a:r>
            <a:endParaRPr lang="zh-CN" altLang="en-US">
              <a:sym typeface="+mn-ea"/>
            </a:endParaRPr>
          </a:p>
          <a:p>
            <a:pPr fontAlgn="auto">
              <a:lnSpc>
                <a:spcPts val="1700"/>
              </a:lnSpc>
            </a:pPr>
            <a:endParaRPr lang="zh-CN" altLang="en-US">
              <a:sym typeface="+mn-ea"/>
            </a:endParaRPr>
          </a:p>
          <a:p>
            <a:pPr fontAlgn="auto">
              <a:lnSpc>
                <a:spcPts val="1700"/>
              </a:lnSpc>
            </a:pPr>
            <a:r>
              <a:rPr lang="zh-CN" altLang="en-US">
                <a:sym typeface="+mn-ea"/>
              </a:rPr>
              <a:t>阴虚为本，燥热为标，两者互为因果。                      </a:t>
            </a:r>
            <a:endParaRPr lang="zh-CN" altLang="en-US">
              <a:sym typeface="+mn-ea"/>
            </a:endParaRPr>
          </a:p>
          <a:p>
            <a:pPr fontAlgn="auto">
              <a:lnSpc>
                <a:spcPts val="1700"/>
              </a:lnSpc>
            </a:pPr>
            <a:endParaRPr lang="zh-CN" altLang="en-US">
              <a:sym typeface="+mn-ea"/>
            </a:endParaRPr>
          </a:p>
          <a:p>
            <a:pPr fontAlgn="auto">
              <a:lnSpc>
                <a:spcPts val="1700"/>
              </a:lnSpc>
            </a:pPr>
            <a:r>
              <a:rPr lang="zh-CN" altLang="en-US">
                <a:sym typeface="+mn-ea"/>
              </a:rPr>
              <a:t> 多饮症状较为突出----上消---肺燥津伤--病入太阴；</a:t>
            </a:r>
            <a:endParaRPr lang="zh-CN" altLang="en-US">
              <a:sym typeface="+mn-ea"/>
            </a:endParaRPr>
          </a:p>
          <a:p>
            <a:pPr fontAlgn="auto">
              <a:lnSpc>
                <a:spcPts val="1700"/>
              </a:lnSpc>
            </a:pPr>
            <a:endParaRPr lang="zh-CN" altLang="en-US">
              <a:sym typeface="+mn-ea"/>
            </a:endParaRPr>
          </a:p>
          <a:p>
            <a:pPr fontAlgn="auto">
              <a:lnSpc>
                <a:spcPts val="1700"/>
              </a:lnSpc>
            </a:pPr>
            <a:r>
              <a:rPr lang="zh-CN" altLang="en-US">
                <a:sym typeface="+mn-ea"/>
              </a:rPr>
              <a:t>多食较突出为---中消--胃热疻盛--病入阳明；</a:t>
            </a:r>
            <a:endParaRPr lang="zh-CN" altLang="en-US">
              <a:sym typeface="+mn-ea"/>
            </a:endParaRPr>
          </a:p>
          <a:p>
            <a:pPr fontAlgn="auto">
              <a:lnSpc>
                <a:spcPts val="1700"/>
              </a:lnSpc>
            </a:pPr>
            <a:endParaRPr lang="zh-CN" altLang="en-US">
              <a:sym typeface="+mn-ea"/>
            </a:endParaRPr>
          </a:p>
          <a:p>
            <a:pPr fontAlgn="auto">
              <a:lnSpc>
                <a:spcPts val="1700"/>
              </a:lnSpc>
            </a:pPr>
            <a:r>
              <a:rPr lang="zh-CN" altLang="en-US">
                <a:sym typeface="+mn-ea"/>
              </a:rPr>
              <a:t>多尿症状较为突出的--为下消--病入少阴。</a:t>
            </a:r>
            <a:endParaRPr lang="zh-CN" altLang="en-US">
              <a:sym typeface="+mn-ea"/>
            </a:endParaRPr>
          </a:p>
          <a:p>
            <a:pPr fontAlgn="auto">
              <a:lnSpc>
                <a:spcPts val="1700"/>
              </a:lnSpc>
            </a:pPr>
            <a:r>
              <a:rPr lang="zh-CN" altLang="en-US">
                <a:sym typeface="+mn-ea"/>
              </a:rPr>
              <a:t>          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消渴易并发多种并发症--白内障、雀盲、耳聋--肝肾精血不足，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不能上承耳目---滋补肝肾，益精补血--杞菊地黄丸汤和明目地黄汤主之。           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 疮毒痈疽---清热解毒，消散臃肿--无味消毒饮--痈疽的恢复阶段--重视托毒生肌。                                    </a:t>
            </a:r>
            <a:endParaRPr lang="zh-CN" altLang="en-US"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02895" y="601345"/>
            <a:ext cx="11586845" cy="6699250"/>
          </a:xfrm>
        </p:spPr>
        <p:txBody>
          <a:bodyPr>
            <a:noAutofit/>
          </a:bodyPr>
          <a:p>
            <a:pPr fontAlgn="auto">
              <a:spcBef>
                <a:spcPts val="0"/>
              </a:spcBef>
              <a:spcAft>
                <a:spcPts val="1000"/>
              </a:spcAft>
            </a:pPr>
            <a:r>
              <a:rPr lang="zh-CN" altLang="en-US" sz="3600" b="1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sym typeface="+mn-ea"/>
              </a:rPr>
              <a:t>临床方案：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第一：上消--肺热津伤--口渴多饮，口干舌燥，尿频量多，烦热多汗，舌尖边红，苔薄黄，脉洪数--治疗方案---清热润肺，生津止渴---消渴方+养阴润肺汤。</a:t>
            </a:r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  </a:t>
            </a:r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第二：治疗方案：胃热疻盛：饮食易饥，口渴.尿多.形体消瘦.精神不振.苔黄.脉滑实有力.--清胃泻火.养阴增液--代表方景岳之玉女煎加减或（古代医家张锡纯之玉液汤+小蓟饮子+六味地黄丸（主要脾气不升精液不布）。</a:t>
            </a:r>
            <a:endParaRPr lang="zh-CN" altLang="en-US" sz="2800">
              <a:sym typeface="+mn-ea"/>
            </a:endParaRPr>
          </a:p>
          <a:p>
            <a:pPr algn="l"/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第三：口渴引引饮，能食和便溏并见，或饮食减少。精神不振，四肢乏力.舌质淡红.苔白而干脉弱---益气健脾.生津止渴---七味白术散加减。                   </a:t>
            </a:r>
            <a:r>
              <a:rPr lang="zh-CN" altLang="en-US">
                <a:sym typeface="+mn-ea"/>
              </a:rPr>
              <a:t>        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 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 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4117</Words>
  <Application>WPS 演示</Application>
  <PresentationFormat>宽屏</PresentationFormat>
  <Paragraphs>182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Arial</vt:lpstr>
      <vt:lpstr>宋体</vt:lpstr>
      <vt:lpstr>Wingdings</vt:lpstr>
      <vt:lpstr>Calibri Light</vt:lpstr>
      <vt:lpstr>Calibri</vt:lpstr>
      <vt:lpstr>微软雅黑</vt:lpstr>
      <vt:lpstr>Arial Unicode MS</vt:lpstr>
      <vt:lpstr>Office 主题</vt:lpstr>
      <vt:lpstr>国际上并发居首《消渴》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apple</dc:creator>
  <cp:lastModifiedBy>黑色玫瑰</cp:lastModifiedBy>
  <cp:revision>40</cp:revision>
  <dcterms:created xsi:type="dcterms:W3CDTF">2019-09-05T16:34:00Z</dcterms:created>
  <dcterms:modified xsi:type="dcterms:W3CDTF">2019-09-09T05:38:48Z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2052-11.1.0.8584</vt:lpwstr>
  </property>
</Properties>
</file>